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Lst>
  <p:sldSz cy="5143500" cx="9144000"/>
  <p:notesSz cx="6858000" cy="9144000"/>
  <p:embeddedFontLst>
    <p:embeddedFont>
      <p:font typeface="Roboto"/>
      <p:regular r:id="rId69"/>
      <p:bold r:id="rId70"/>
      <p:italic r:id="rId71"/>
      <p:boldItalic r:id="rId72"/>
    </p:embeddedFont>
    <p:embeddedFont>
      <p:font typeface="Merriweather"/>
      <p:regular r:id="rId73"/>
      <p:bold r:id="rId74"/>
      <p:italic r:id="rId75"/>
      <p:boldItalic r:id="rId7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E5169710-3381-4984-870A-381A9BDECA9F}">
  <a:tblStyle styleId="{E5169710-3381-4984-870A-381A9BDECA9F}" styleName="Table_0">
    <a:wholeTbl>
      <a:tcTxStyle>
        <a:font>
          <a:latin typeface="Arial"/>
          <a:ea typeface="Arial"/>
          <a:cs typeface="Arial"/>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1D3B75CA-2435-4149-86FC-ACF354B5F0C6}" styleName="Table_1">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font" Target="fonts/Merriweather-regular.fntdata"/><Relationship Id="rId72" Type="http://schemas.openxmlformats.org/officeDocument/2006/relationships/font" Target="fonts/Roboto-boldItalic.fntdata"/><Relationship Id="rId31" Type="http://schemas.openxmlformats.org/officeDocument/2006/relationships/slide" Target="slides/slide25.xml"/><Relationship Id="rId75" Type="http://schemas.openxmlformats.org/officeDocument/2006/relationships/font" Target="fonts/Merriweather-italic.fntdata"/><Relationship Id="rId30" Type="http://schemas.openxmlformats.org/officeDocument/2006/relationships/slide" Target="slides/slide24.xml"/><Relationship Id="rId74" Type="http://schemas.openxmlformats.org/officeDocument/2006/relationships/font" Target="fonts/Merriweather-bold.fntdata"/><Relationship Id="rId33" Type="http://schemas.openxmlformats.org/officeDocument/2006/relationships/slide" Target="slides/slide27.xml"/><Relationship Id="rId32" Type="http://schemas.openxmlformats.org/officeDocument/2006/relationships/slide" Target="slides/slide26.xml"/><Relationship Id="rId76" Type="http://schemas.openxmlformats.org/officeDocument/2006/relationships/font" Target="fonts/Merriweather-boldItalic.fntdata"/><Relationship Id="rId35" Type="http://schemas.openxmlformats.org/officeDocument/2006/relationships/slide" Target="slides/slide29.xml"/><Relationship Id="rId34" Type="http://schemas.openxmlformats.org/officeDocument/2006/relationships/slide" Target="slides/slide28.xml"/><Relationship Id="rId71" Type="http://schemas.openxmlformats.org/officeDocument/2006/relationships/font" Target="fonts/Roboto-italic.fntdata"/><Relationship Id="rId70" Type="http://schemas.openxmlformats.org/officeDocument/2006/relationships/font" Target="fonts/Roboto-bold.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slide" Target="slides/slide58.xml"/><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slide" Target="slides/slide60.xml"/><Relationship Id="rId21" Type="http://schemas.openxmlformats.org/officeDocument/2006/relationships/slide" Target="slides/slide15.xml"/><Relationship Id="rId65" Type="http://schemas.openxmlformats.org/officeDocument/2006/relationships/slide" Target="slides/slide59.xml"/><Relationship Id="rId24" Type="http://schemas.openxmlformats.org/officeDocument/2006/relationships/slide" Target="slides/slide18.xml"/><Relationship Id="rId68" Type="http://schemas.openxmlformats.org/officeDocument/2006/relationships/slide" Target="slides/slide62.xml"/><Relationship Id="rId23" Type="http://schemas.openxmlformats.org/officeDocument/2006/relationships/slide" Target="slides/slide17.xml"/><Relationship Id="rId67" Type="http://schemas.openxmlformats.org/officeDocument/2006/relationships/slide" Target="slides/slide61.xml"/><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Roboto-regular.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s.wikipedia.org/wiki/Rutina_(C%C3%B3digo_Lyoko)" TargetMode="Externa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 name="Shape 60"/>
        <p:cNvGrpSpPr/>
        <p:nvPr/>
      </p:nvGrpSpPr>
      <p:grpSpPr>
        <a:xfrm>
          <a:off x="0" y="0"/>
          <a:ext cx="0" cy="0"/>
          <a:chOff x="0" y="0"/>
          <a:chExt cx="0" cy="0"/>
        </a:xfrm>
      </p:grpSpPr>
      <p:sp>
        <p:nvSpPr>
          <p:cNvPr id="61" name="Google Shape;6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1" name="Shape 131"/>
        <p:cNvGrpSpPr/>
        <p:nvPr/>
      </p:nvGrpSpPr>
      <p:grpSpPr>
        <a:xfrm>
          <a:off x="0" y="0"/>
          <a:ext cx="0" cy="0"/>
          <a:chOff x="0" y="0"/>
          <a:chExt cx="0" cy="0"/>
        </a:xfrm>
      </p:grpSpPr>
      <p:sp>
        <p:nvSpPr>
          <p:cNvPr id="132" name="Google Shape;132;g623d32c611_37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623d32c611_37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Se puede direccionar por:</a:t>
            </a:r>
            <a:br>
              <a:rPr lang="es"/>
            </a:br>
            <a:r>
              <a:rPr lang="es"/>
              <a:t>32 [d,double]</a:t>
            </a:r>
            <a:br>
              <a:rPr lang="es"/>
            </a:br>
            <a:r>
              <a:rPr lang="es"/>
              <a:t>16 [w,word]</a:t>
            </a:r>
            <a:br>
              <a:rPr lang="es"/>
            </a:br>
            <a:r>
              <a:rPr lang="es"/>
              <a:t>8  bits [b,byte]</a:t>
            </a:r>
            <a:br>
              <a:rPr lang="es"/>
            </a:br>
            <a:r>
              <a:rPr lang="es"/>
              <a:t>(los más bajos)</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7" name="Shape 137"/>
        <p:cNvGrpSpPr/>
        <p:nvPr/>
      </p:nvGrpSpPr>
      <p:grpSpPr>
        <a:xfrm>
          <a:off x="0" y="0"/>
          <a:ext cx="0" cy="0"/>
          <a:chOff x="0" y="0"/>
          <a:chExt cx="0" cy="0"/>
        </a:xfrm>
      </p:grpSpPr>
      <p:sp>
        <p:nvSpPr>
          <p:cNvPr id="138" name="Google Shape;138;g63d29e2e26_0_20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63d29e2e26_0_20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5" name="Shape 145"/>
        <p:cNvGrpSpPr/>
        <p:nvPr/>
      </p:nvGrpSpPr>
      <p:grpSpPr>
        <a:xfrm>
          <a:off x="0" y="0"/>
          <a:ext cx="0" cy="0"/>
          <a:chOff x="0" y="0"/>
          <a:chExt cx="0" cy="0"/>
        </a:xfrm>
      </p:grpSpPr>
      <p:sp>
        <p:nvSpPr>
          <p:cNvPr id="146" name="Google Shape;146;g623d32c611_3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623d32c611_3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1" name="Shape 151"/>
        <p:cNvGrpSpPr/>
        <p:nvPr/>
      </p:nvGrpSpPr>
      <p:grpSpPr>
        <a:xfrm>
          <a:off x="0" y="0"/>
          <a:ext cx="0" cy="0"/>
          <a:chOff x="0" y="0"/>
          <a:chExt cx="0" cy="0"/>
        </a:xfrm>
      </p:grpSpPr>
      <p:sp>
        <p:nvSpPr>
          <p:cNvPr id="152" name="Google Shape;152;g63d29e2e26_0_20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63d29e2e26_0_20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9" name="Shape 159"/>
        <p:cNvGrpSpPr/>
        <p:nvPr/>
      </p:nvGrpSpPr>
      <p:grpSpPr>
        <a:xfrm>
          <a:off x="0" y="0"/>
          <a:ext cx="0" cy="0"/>
          <a:chOff x="0" y="0"/>
          <a:chExt cx="0" cy="0"/>
        </a:xfrm>
      </p:grpSpPr>
      <p:sp>
        <p:nvSpPr>
          <p:cNvPr id="160" name="Google Shape;160;g623d32bd48_1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623d32bd48_1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6" name="Shape 166"/>
        <p:cNvGrpSpPr/>
        <p:nvPr/>
      </p:nvGrpSpPr>
      <p:grpSpPr>
        <a:xfrm>
          <a:off x="0" y="0"/>
          <a:ext cx="0" cy="0"/>
          <a:chOff x="0" y="0"/>
          <a:chExt cx="0" cy="0"/>
        </a:xfrm>
      </p:grpSpPr>
      <p:sp>
        <p:nvSpPr>
          <p:cNvPr id="167" name="Google Shape;167;g623d32c611_1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623d32c611_1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2" name="Shape 172"/>
        <p:cNvGrpSpPr/>
        <p:nvPr/>
      </p:nvGrpSpPr>
      <p:grpSpPr>
        <a:xfrm>
          <a:off x="0" y="0"/>
          <a:ext cx="0" cy="0"/>
          <a:chOff x="0" y="0"/>
          <a:chExt cx="0" cy="0"/>
        </a:xfrm>
      </p:grpSpPr>
      <p:sp>
        <p:nvSpPr>
          <p:cNvPr id="173" name="Google Shape;173;g623d32c611_15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623d32c611_15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8" name="Shape 178"/>
        <p:cNvGrpSpPr/>
        <p:nvPr/>
      </p:nvGrpSpPr>
      <p:grpSpPr>
        <a:xfrm>
          <a:off x="0" y="0"/>
          <a:ext cx="0" cy="0"/>
          <a:chOff x="0" y="0"/>
          <a:chExt cx="0" cy="0"/>
        </a:xfrm>
      </p:grpSpPr>
      <p:sp>
        <p:nvSpPr>
          <p:cNvPr id="179" name="Google Shape;179;g63d29e2e26_0_20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63d29e2e26_0_20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4" name="Shape 184"/>
        <p:cNvGrpSpPr/>
        <p:nvPr/>
      </p:nvGrpSpPr>
      <p:grpSpPr>
        <a:xfrm>
          <a:off x="0" y="0"/>
          <a:ext cx="0" cy="0"/>
          <a:chOff x="0" y="0"/>
          <a:chExt cx="0" cy="0"/>
        </a:xfrm>
      </p:grpSpPr>
      <p:sp>
        <p:nvSpPr>
          <p:cNvPr id="185" name="Google Shape;185;g63d29e2e26_0_20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63d29e2e26_0_20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1" name="Shape 191"/>
        <p:cNvGrpSpPr/>
        <p:nvPr/>
      </p:nvGrpSpPr>
      <p:grpSpPr>
        <a:xfrm>
          <a:off x="0" y="0"/>
          <a:ext cx="0" cy="0"/>
          <a:chOff x="0" y="0"/>
          <a:chExt cx="0" cy="0"/>
        </a:xfrm>
      </p:grpSpPr>
      <p:sp>
        <p:nvSpPr>
          <p:cNvPr id="192" name="Google Shape;192;g63d29e2e26_0_20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63d29e2e26_0_20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 name="Shape 66"/>
        <p:cNvGrpSpPr/>
        <p:nvPr/>
      </p:nvGrpSpPr>
      <p:grpSpPr>
        <a:xfrm>
          <a:off x="0" y="0"/>
          <a:ext cx="0" cy="0"/>
          <a:chOff x="0" y="0"/>
          <a:chExt cx="0" cy="0"/>
        </a:xfrm>
      </p:grpSpPr>
      <p:sp>
        <p:nvSpPr>
          <p:cNvPr id="67" name="Google Shape;67;g63d29e2e26_0_20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63d29e2e26_0_20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7" name="Shape 197"/>
        <p:cNvGrpSpPr/>
        <p:nvPr/>
      </p:nvGrpSpPr>
      <p:grpSpPr>
        <a:xfrm>
          <a:off x="0" y="0"/>
          <a:ext cx="0" cy="0"/>
          <a:chOff x="0" y="0"/>
          <a:chExt cx="0" cy="0"/>
        </a:xfrm>
      </p:grpSpPr>
      <p:sp>
        <p:nvSpPr>
          <p:cNvPr id="198" name="Google Shape;198;g623d32c611_17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623d32c611_1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3" name="Shape 203"/>
        <p:cNvGrpSpPr/>
        <p:nvPr/>
      </p:nvGrpSpPr>
      <p:grpSpPr>
        <a:xfrm>
          <a:off x="0" y="0"/>
          <a:ext cx="0" cy="0"/>
          <a:chOff x="0" y="0"/>
          <a:chExt cx="0" cy="0"/>
        </a:xfrm>
      </p:grpSpPr>
      <p:sp>
        <p:nvSpPr>
          <p:cNvPr id="204" name="Google Shape;204;g63d29e2e26_0_2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63d29e2e26_0_2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9" name="Shape 209"/>
        <p:cNvGrpSpPr/>
        <p:nvPr/>
      </p:nvGrpSpPr>
      <p:grpSpPr>
        <a:xfrm>
          <a:off x="0" y="0"/>
          <a:ext cx="0" cy="0"/>
          <a:chOff x="0" y="0"/>
          <a:chExt cx="0" cy="0"/>
        </a:xfrm>
      </p:grpSpPr>
      <p:sp>
        <p:nvSpPr>
          <p:cNvPr id="210" name="Google Shape;210;g623d32c611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623d32c611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5" name="Shape 215"/>
        <p:cNvGrpSpPr/>
        <p:nvPr/>
      </p:nvGrpSpPr>
      <p:grpSpPr>
        <a:xfrm>
          <a:off x="0" y="0"/>
          <a:ext cx="0" cy="0"/>
          <a:chOff x="0" y="0"/>
          <a:chExt cx="0" cy="0"/>
        </a:xfrm>
      </p:grpSpPr>
      <p:sp>
        <p:nvSpPr>
          <p:cNvPr id="216" name="Google Shape;216;g63d29e2e26_0_2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63d29e2e26_0_2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2" name="Shape 222"/>
        <p:cNvGrpSpPr/>
        <p:nvPr/>
      </p:nvGrpSpPr>
      <p:grpSpPr>
        <a:xfrm>
          <a:off x="0" y="0"/>
          <a:ext cx="0" cy="0"/>
          <a:chOff x="0" y="0"/>
          <a:chExt cx="0" cy="0"/>
        </a:xfrm>
      </p:grpSpPr>
      <p:sp>
        <p:nvSpPr>
          <p:cNvPr id="223" name="Google Shape;223;g623d32c611_23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623d32c611_23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8" name="Shape 228"/>
        <p:cNvGrpSpPr/>
        <p:nvPr/>
      </p:nvGrpSpPr>
      <p:grpSpPr>
        <a:xfrm>
          <a:off x="0" y="0"/>
          <a:ext cx="0" cy="0"/>
          <a:chOff x="0" y="0"/>
          <a:chExt cx="0" cy="0"/>
        </a:xfrm>
      </p:grpSpPr>
      <p:sp>
        <p:nvSpPr>
          <p:cNvPr id="229" name="Google Shape;229;g63d29e2e26_0_2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63d29e2e26_0_2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8" name="Shape 238"/>
        <p:cNvGrpSpPr/>
        <p:nvPr/>
      </p:nvGrpSpPr>
      <p:grpSpPr>
        <a:xfrm>
          <a:off x="0" y="0"/>
          <a:ext cx="0" cy="0"/>
          <a:chOff x="0" y="0"/>
          <a:chExt cx="0" cy="0"/>
        </a:xfrm>
      </p:grpSpPr>
      <p:sp>
        <p:nvSpPr>
          <p:cNvPr id="239" name="Google Shape;239;g63d29e2e26_0_2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63d29e2e26_0_2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6" name="Shape 246"/>
        <p:cNvGrpSpPr/>
        <p:nvPr/>
      </p:nvGrpSpPr>
      <p:grpSpPr>
        <a:xfrm>
          <a:off x="0" y="0"/>
          <a:ext cx="0" cy="0"/>
          <a:chOff x="0" y="0"/>
          <a:chExt cx="0" cy="0"/>
        </a:xfrm>
      </p:grpSpPr>
      <p:sp>
        <p:nvSpPr>
          <p:cNvPr id="247" name="Google Shape;247;g62411ce13e_3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62411ce13e_3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3" name="Shape 253"/>
        <p:cNvGrpSpPr/>
        <p:nvPr/>
      </p:nvGrpSpPr>
      <p:grpSpPr>
        <a:xfrm>
          <a:off x="0" y="0"/>
          <a:ext cx="0" cy="0"/>
          <a:chOff x="0" y="0"/>
          <a:chExt cx="0" cy="0"/>
        </a:xfrm>
      </p:grpSpPr>
      <p:sp>
        <p:nvSpPr>
          <p:cNvPr id="254" name="Google Shape;254;g63d29e2e26_0_2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63d29e2e26_0_2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8" name="Shape 258"/>
        <p:cNvGrpSpPr/>
        <p:nvPr/>
      </p:nvGrpSpPr>
      <p:grpSpPr>
        <a:xfrm>
          <a:off x="0" y="0"/>
          <a:ext cx="0" cy="0"/>
          <a:chOff x="0" y="0"/>
          <a:chExt cx="0" cy="0"/>
        </a:xfrm>
      </p:grpSpPr>
      <p:sp>
        <p:nvSpPr>
          <p:cNvPr id="259" name="Google Shape;259;g63d29e2e26_0_2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63d29e2e26_0_2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 name="Shape 72"/>
        <p:cNvGrpSpPr/>
        <p:nvPr/>
      </p:nvGrpSpPr>
      <p:grpSpPr>
        <a:xfrm>
          <a:off x="0" y="0"/>
          <a:ext cx="0" cy="0"/>
          <a:chOff x="0" y="0"/>
          <a:chExt cx="0" cy="0"/>
        </a:xfrm>
      </p:grpSpPr>
      <p:sp>
        <p:nvSpPr>
          <p:cNvPr id="73" name="Google Shape;73;g63d29e2e26_0_20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63d29e2e26_0_20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4" name="Shape 264"/>
        <p:cNvGrpSpPr/>
        <p:nvPr/>
      </p:nvGrpSpPr>
      <p:grpSpPr>
        <a:xfrm>
          <a:off x="0" y="0"/>
          <a:ext cx="0" cy="0"/>
          <a:chOff x="0" y="0"/>
          <a:chExt cx="0" cy="0"/>
        </a:xfrm>
      </p:grpSpPr>
      <p:sp>
        <p:nvSpPr>
          <p:cNvPr id="265" name="Google Shape;265;g6404b6af59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6404b6af59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0" name="Shape 270"/>
        <p:cNvGrpSpPr/>
        <p:nvPr/>
      </p:nvGrpSpPr>
      <p:grpSpPr>
        <a:xfrm>
          <a:off x="0" y="0"/>
          <a:ext cx="0" cy="0"/>
          <a:chOff x="0" y="0"/>
          <a:chExt cx="0" cy="0"/>
        </a:xfrm>
      </p:grpSpPr>
      <p:sp>
        <p:nvSpPr>
          <p:cNvPr id="271" name="Google Shape;271;g63d29e2e26_0_2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63d29e2e26_0_2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8" name="Shape 278"/>
        <p:cNvGrpSpPr/>
        <p:nvPr/>
      </p:nvGrpSpPr>
      <p:grpSpPr>
        <a:xfrm>
          <a:off x="0" y="0"/>
          <a:ext cx="0" cy="0"/>
          <a:chOff x="0" y="0"/>
          <a:chExt cx="0" cy="0"/>
        </a:xfrm>
      </p:grpSpPr>
      <p:sp>
        <p:nvSpPr>
          <p:cNvPr id="279" name="Google Shape;279;g63d29e2e26_0_2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63d29e2e26_0_2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4" name="Shape 284"/>
        <p:cNvGrpSpPr/>
        <p:nvPr/>
      </p:nvGrpSpPr>
      <p:grpSpPr>
        <a:xfrm>
          <a:off x="0" y="0"/>
          <a:ext cx="0" cy="0"/>
          <a:chOff x="0" y="0"/>
          <a:chExt cx="0" cy="0"/>
        </a:xfrm>
      </p:grpSpPr>
      <p:sp>
        <p:nvSpPr>
          <p:cNvPr id="285" name="Google Shape;285;g63d29e2e26_0_2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63d29e2e26_0_2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0" name="Shape 290"/>
        <p:cNvGrpSpPr/>
        <p:nvPr/>
      </p:nvGrpSpPr>
      <p:grpSpPr>
        <a:xfrm>
          <a:off x="0" y="0"/>
          <a:ext cx="0" cy="0"/>
          <a:chOff x="0" y="0"/>
          <a:chExt cx="0" cy="0"/>
        </a:xfrm>
      </p:grpSpPr>
      <p:sp>
        <p:nvSpPr>
          <p:cNvPr id="291" name="Google Shape;291;g63e845728d_7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63e845728d_7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7" name="Shape 297"/>
        <p:cNvGrpSpPr/>
        <p:nvPr/>
      </p:nvGrpSpPr>
      <p:grpSpPr>
        <a:xfrm>
          <a:off x="0" y="0"/>
          <a:ext cx="0" cy="0"/>
          <a:chOff x="0" y="0"/>
          <a:chExt cx="0" cy="0"/>
        </a:xfrm>
      </p:grpSpPr>
      <p:sp>
        <p:nvSpPr>
          <p:cNvPr id="298" name="Google Shape;298;g63d29e2e26_0_2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63d29e2e26_0_2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3" name="Shape 303"/>
        <p:cNvGrpSpPr/>
        <p:nvPr/>
      </p:nvGrpSpPr>
      <p:grpSpPr>
        <a:xfrm>
          <a:off x="0" y="0"/>
          <a:ext cx="0" cy="0"/>
          <a:chOff x="0" y="0"/>
          <a:chExt cx="0" cy="0"/>
        </a:xfrm>
      </p:grpSpPr>
      <p:sp>
        <p:nvSpPr>
          <p:cNvPr id="304" name="Google Shape;304;g63d29e2e26_0_20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63d29e2e26_0_20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9" name="Shape 309"/>
        <p:cNvGrpSpPr/>
        <p:nvPr/>
      </p:nvGrpSpPr>
      <p:grpSpPr>
        <a:xfrm>
          <a:off x="0" y="0"/>
          <a:ext cx="0" cy="0"/>
          <a:chOff x="0" y="0"/>
          <a:chExt cx="0" cy="0"/>
        </a:xfrm>
      </p:grpSpPr>
      <p:sp>
        <p:nvSpPr>
          <p:cNvPr id="310" name="Google Shape;310;g63d29e2e26_0_2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63d29e2e26_0_2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7" name="Shape 317"/>
        <p:cNvGrpSpPr/>
        <p:nvPr/>
      </p:nvGrpSpPr>
      <p:grpSpPr>
        <a:xfrm>
          <a:off x="0" y="0"/>
          <a:ext cx="0" cy="0"/>
          <a:chOff x="0" y="0"/>
          <a:chExt cx="0" cy="0"/>
        </a:xfrm>
      </p:grpSpPr>
      <p:sp>
        <p:nvSpPr>
          <p:cNvPr id="318" name="Google Shape;318;g63d29e2e26_0_2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63d29e2e26_0_2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6" name="Shape 326"/>
        <p:cNvGrpSpPr/>
        <p:nvPr/>
      </p:nvGrpSpPr>
      <p:grpSpPr>
        <a:xfrm>
          <a:off x="0" y="0"/>
          <a:ext cx="0" cy="0"/>
          <a:chOff x="0" y="0"/>
          <a:chExt cx="0" cy="0"/>
        </a:xfrm>
      </p:grpSpPr>
      <p:sp>
        <p:nvSpPr>
          <p:cNvPr id="327" name="Google Shape;327;g21895fd66a23fc12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21895fd66a23fc12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 name="Shape 88"/>
        <p:cNvGrpSpPr/>
        <p:nvPr/>
      </p:nvGrpSpPr>
      <p:grpSpPr>
        <a:xfrm>
          <a:off x="0" y="0"/>
          <a:ext cx="0" cy="0"/>
          <a:chOff x="0" y="0"/>
          <a:chExt cx="0" cy="0"/>
        </a:xfrm>
      </p:grpSpPr>
      <p:sp>
        <p:nvSpPr>
          <p:cNvPr id="89" name="Google Shape;89;g63d29e2e26_0_20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63d29e2e26_0_20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7" name="Shape 337"/>
        <p:cNvGrpSpPr/>
        <p:nvPr/>
      </p:nvGrpSpPr>
      <p:grpSpPr>
        <a:xfrm>
          <a:off x="0" y="0"/>
          <a:ext cx="0" cy="0"/>
          <a:chOff x="0" y="0"/>
          <a:chExt cx="0" cy="0"/>
        </a:xfrm>
      </p:grpSpPr>
      <p:sp>
        <p:nvSpPr>
          <p:cNvPr id="338" name="Google Shape;338;g2ddfa30f454b2bb8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2ddfa30f454b2bb8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7" name="Shape 347"/>
        <p:cNvGrpSpPr/>
        <p:nvPr/>
      </p:nvGrpSpPr>
      <p:grpSpPr>
        <a:xfrm>
          <a:off x="0" y="0"/>
          <a:ext cx="0" cy="0"/>
          <a:chOff x="0" y="0"/>
          <a:chExt cx="0" cy="0"/>
        </a:xfrm>
      </p:grpSpPr>
      <p:sp>
        <p:nvSpPr>
          <p:cNvPr id="348" name="Google Shape;348;g63d29e2e26_0_2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63d29e2e26_0_2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3" name="Shape 353"/>
        <p:cNvGrpSpPr/>
        <p:nvPr/>
      </p:nvGrpSpPr>
      <p:grpSpPr>
        <a:xfrm>
          <a:off x="0" y="0"/>
          <a:ext cx="0" cy="0"/>
          <a:chOff x="0" y="0"/>
          <a:chExt cx="0" cy="0"/>
        </a:xfrm>
      </p:grpSpPr>
      <p:sp>
        <p:nvSpPr>
          <p:cNvPr id="354" name="Google Shape;354;g623d32c611_28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623d32c611_28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1" name="Shape 361"/>
        <p:cNvGrpSpPr/>
        <p:nvPr/>
      </p:nvGrpSpPr>
      <p:grpSpPr>
        <a:xfrm>
          <a:off x="0" y="0"/>
          <a:ext cx="0" cy="0"/>
          <a:chOff x="0" y="0"/>
          <a:chExt cx="0" cy="0"/>
        </a:xfrm>
      </p:grpSpPr>
      <p:sp>
        <p:nvSpPr>
          <p:cNvPr id="362" name="Google Shape;362;g63d29e2e26_0_2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63d29e2e26_0_2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7" name="Shape 367"/>
        <p:cNvGrpSpPr/>
        <p:nvPr/>
      </p:nvGrpSpPr>
      <p:grpSpPr>
        <a:xfrm>
          <a:off x="0" y="0"/>
          <a:ext cx="0" cy="0"/>
          <a:chOff x="0" y="0"/>
          <a:chExt cx="0" cy="0"/>
        </a:xfrm>
      </p:grpSpPr>
      <p:sp>
        <p:nvSpPr>
          <p:cNvPr id="368" name="Google Shape;368;g623d32c611_2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623d32c611_2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2" name="Shape 372"/>
        <p:cNvGrpSpPr/>
        <p:nvPr/>
      </p:nvGrpSpPr>
      <p:grpSpPr>
        <a:xfrm>
          <a:off x="0" y="0"/>
          <a:ext cx="0" cy="0"/>
          <a:chOff x="0" y="0"/>
          <a:chExt cx="0" cy="0"/>
        </a:xfrm>
      </p:grpSpPr>
      <p:sp>
        <p:nvSpPr>
          <p:cNvPr id="373" name="Google Shape;373;g63d29e2e26_0_2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63d29e2e26_0_2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9" name="Shape 379"/>
        <p:cNvGrpSpPr/>
        <p:nvPr/>
      </p:nvGrpSpPr>
      <p:grpSpPr>
        <a:xfrm>
          <a:off x="0" y="0"/>
          <a:ext cx="0" cy="0"/>
          <a:chOff x="0" y="0"/>
          <a:chExt cx="0" cy="0"/>
        </a:xfrm>
      </p:grpSpPr>
      <p:sp>
        <p:nvSpPr>
          <p:cNvPr id="380" name="Google Shape;380;g6240d63c0d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6240d63c0d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8" name="Shape 388"/>
        <p:cNvGrpSpPr/>
        <p:nvPr/>
      </p:nvGrpSpPr>
      <p:grpSpPr>
        <a:xfrm>
          <a:off x="0" y="0"/>
          <a:ext cx="0" cy="0"/>
          <a:chOff x="0" y="0"/>
          <a:chExt cx="0" cy="0"/>
        </a:xfrm>
      </p:grpSpPr>
      <p:sp>
        <p:nvSpPr>
          <p:cNvPr id="389" name="Google Shape;389;g63d29e2e26_0_2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0" name="Google Shape;390;g63d29e2e26_0_2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7" name="Shape 397"/>
        <p:cNvGrpSpPr/>
        <p:nvPr/>
      </p:nvGrpSpPr>
      <p:grpSpPr>
        <a:xfrm>
          <a:off x="0" y="0"/>
          <a:ext cx="0" cy="0"/>
          <a:chOff x="0" y="0"/>
          <a:chExt cx="0" cy="0"/>
        </a:xfrm>
      </p:grpSpPr>
      <p:sp>
        <p:nvSpPr>
          <p:cNvPr id="398" name="Google Shape;398;g63d29e2e26_0_2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9" name="Google Shape;399;g63d29e2e26_0_2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4" name="Shape 404"/>
        <p:cNvGrpSpPr/>
        <p:nvPr/>
      </p:nvGrpSpPr>
      <p:grpSpPr>
        <a:xfrm>
          <a:off x="0" y="0"/>
          <a:ext cx="0" cy="0"/>
          <a:chOff x="0" y="0"/>
          <a:chExt cx="0" cy="0"/>
        </a:xfrm>
      </p:grpSpPr>
      <p:sp>
        <p:nvSpPr>
          <p:cNvPr id="405" name="Google Shape;405;g63d29e2e26_0_21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6" name="Google Shape;406;g63d29e2e26_0_2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 name="Shape 94"/>
        <p:cNvGrpSpPr/>
        <p:nvPr/>
      </p:nvGrpSpPr>
      <p:grpSpPr>
        <a:xfrm>
          <a:off x="0" y="0"/>
          <a:ext cx="0" cy="0"/>
          <a:chOff x="0" y="0"/>
          <a:chExt cx="0" cy="0"/>
        </a:xfrm>
      </p:grpSpPr>
      <p:sp>
        <p:nvSpPr>
          <p:cNvPr id="95" name="Google Shape;95;g623c59cfbf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623c59cfbf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0" name="Shape 410"/>
        <p:cNvGrpSpPr/>
        <p:nvPr/>
      </p:nvGrpSpPr>
      <p:grpSpPr>
        <a:xfrm>
          <a:off x="0" y="0"/>
          <a:ext cx="0" cy="0"/>
          <a:chOff x="0" y="0"/>
          <a:chExt cx="0" cy="0"/>
        </a:xfrm>
      </p:grpSpPr>
      <p:sp>
        <p:nvSpPr>
          <p:cNvPr id="411" name="Google Shape;411;g623d32c611_34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623d32c611_34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7" name="Shape 417"/>
        <p:cNvGrpSpPr/>
        <p:nvPr/>
      </p:nvGrpSpPr>
      <p:grpSpPr>
        <a:xfrm>
          <a:off x="0" y="0"/>
          <a:ext cx="0" cy="0"/>
          <a:chOff x="0" y="0"/>
          <a:chExt cx="0" cy="0"/>
        </a:xfrm>
      </p:grpSpPr>
      <p:sp>
        <p:nvSpPr>
          <p:cNvPr id="418" name="Google Shape;418;g63d29e2e26_0_2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9" name="Google Shape;419;g63d29e2e26_0_2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050">
                <a:highlight>
                  <a:srgbClr val="FFFFFF"/>
                </a:highlight>
              </a:rPr>
              <a:t>El </a:t>
            </a:r>
            <a:r>
              <a:rPr b="1" lang="es" sz="1050">
                <a:highlight>
                  <a:srgbClr val="FFFFFF"/>
                </a:highlight>
              </a:rPr>
              <a:t>background information se utiliza</a:t>
            </a:r>
            <a:r>
              <a:rPr lang="es" sz="1050">
                <a:highlight>
                  <a:srgbClr val="FFFFFF"/>
                </a:highlight>
              </a:rPr>
              <a:t> para </a:t>
            </a:r>
            <a:r>
              <a:rPr b="1" lang="es" sz="1050">
                <a:highlight>
                  <a:srgbClr val="FFFFFF"/>
                </a:highlight>
              </a:rPr>
              <a:t>nombrar</a:t>
            </a:r>
            <a:r>
              <a:rPr lang="es" sz="1050">
                <a:highlight>
                  <a:srgbClr val="FFFFFF"/>
                </a:highlight>
              </a:rPr>
              <a:t> a todos aquellos </a:t>
            </a:r>
            <a:r>
              <a:rPr b="1" lang="es" sz="1050">
                <a:highlight>
                  <a:srgbClr val="FFFFFF"/>
                </a:highlight>
              </a:rPr>
              <a:t>procesos o </a:t>
            </a:r>
            <a:r>
              <a:rPr b="1" lang="es" sz="1050">
                <a:highlight>
                  <a:srgbClr val="FFFFFF"/>
                </a:highlight>
                <a:uFill>
                  <a:noFill/>
                </a:uFill>
                <a:hlinkClick r:id="rId2"/>
              </a:rPr>
              <a:t>rutinas</a:t>
            </a:r>
            <a:r>
              <a:rPr b="1" lang="es" sz="1050">
                <a:highlight>
                  <a:srgbClr val="FFFFFF"/>
                </a:highlight>
              </a:rPr>
              <a:t> de ejecución que se realizarán</a:t>
            </a:r>
            <a:r>
              <a:rPr lang="es" sz="1050">
                <a:highlight>
                  <a:srgbClr val="FFFFFF"/>
                </a:highlight>
              </a:rPr>
              <a:t>.</a:t>
            </a:r>
            <a:endParaRPr sz="1050">
              <a:highlight>
                <a:srgbClr val="FFFFFF"/>
              </a:highlight>
            </a:endParaRPr>
          </a:p>
          <a:p>
            <a:pPr indent="-295275" lvl="0" marL="457200" rtl="0" algn="l">
              <a:spcBef>
                <a:spcPts val="0"/>
              </a:spcBef>
              <a:spcAft>
                <a:spcPts val="0"/>
              </a:spcAft>
              <a:buSzPts val="1050"/>
              <a:buChar char="●"/>
            </a:pPr>
            <a:r>
              <a:rPr lang="es" sz="1050">
                <a:highlight>
                  <a:srgbClr val="FFFFFF"/>
                </a:highlight>
              </a:rPr>
              <a:t>Utiliza menos recursos y permite un aumento de la velocidad de procesado.</a:t>
            </a:r>
            <a:endParaRPr sz="1050">
              <a:highlight>
                <a:srgbClr val="FFFFFF"/>
              </a:highlight>
            </a:endParaRPr>
          </a:p>
          <a:p>
            <a:pPr indent="-295275" lvl="0" marL="457200" rtl="0" algn="l">
              <a:spcBef>
                <a:spcPts val="0"/>
              </a:spcBef>
              <a:spcAft>
                <a:spcPts val="0"/>
              </a:spcAft>
              <a:buSzPts val="1050"/>
              <a:buChar char="●"/>
            </a:pPr>
            <a:r>
              <a:rPr lang="es" sz="1050">
                <a:highlight>
                  <a:srgbClr val="FFFFFF"/>
                </a:highlight>
              </a:rPr>
              <a:t>También</a:t>
            </a:r>
            <a:r>
              <a:rPr lang="es" sz="1050">
                <a:highlight>
                  <a:srgbClr val="FFFFFF"/>
                </a:highlight>
              </a:rPr>
              <a:t> se dice que cuando el ensamblador deja en blanco la dirección de destino de la instrucción CALL, sabiendo que el vinculador la completará.</a:t>
            </a:r>
            <a:endParaRPr sz="1050">
              <a:highlight>
                <a:srgbClr val="FFFFFF"/>
              </a:highlight>
            </a:endParaRPr>
          </a:p>
          <a:p>
            <a:pPr indent="-295275" lvl="0" marL="457200" rtl="0" algn="l">
              <a:spcBef>
                <a:spcPts val="0"/>
              </a:spcBef>
              <a:spcAft>
                <a:spcPts val="0"/>
              </a:spcAft>
              <a:buSzPts val="1050"/>
              <a:buChar char="●"/>
            </a:pPr>
            <a:r>
              <a:rPr lang="es" sz="1050">
                <a:highlight>
                  <a:srgbClr val="FFFFFF"/>
                </a:highlight>
              </a:rPr>
              <a:t>Si un procedimiento que está llamando no está en la biblioteca de enlaces, el vinculador emite un mensaje de error y no genera un archivo ejecutable.</a:t>
            </a:r>
            <a:endParaRPr sz="1050">
              <a:highlight>
                <a:srgbClr val="FFFFFF"/>
              </a:highlight>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3" name="Shape 423"/>
        <p:cNvGrpSpPr/>
        <p:nvPr/>
      </p:nvGrpSpPr>
      <p:grpSpPr>
        <a:xfrm>
          <a:off x="0" y="0"/>
          <a:ext cx="0" cy="0"/>
          <a:chOff x="0" y="0"/>
          <a:chExt cx="0" cy="0"/>
        </a:xfrm>
      </p:grpSpPr>
      <p:sp>
        <p:nvSpPr>
          <p:cNvPr id="424" name="Google Shape;424;g623d32c611_33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5" name="Google Shape;425;g623d32c611_33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La utilidad de enlace (linker utility) puede combinar el archivo objeto con bibliotecas.</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9" name="Shape 429"/>
        <p:cNvGrpSpPr/>
        <p:nvPr/>
      </p:nvGrpSpPr>
      <p:grpSpPr>
        <a:xfrm>
          <a:off x="0" y="0"/>
          <a:ext cx="0" cy="0"/>
          <a:chOff x="0" y="0"/>
          <a:chExt cx="0" cy="0"/>
        </a:xfrm>
      </p:grpSpPr>
      <p:sp>
        <p:nvSpPr>
          <p:cNvPr id="430" name="Google Shape;430;g63d29e2e26_0_22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1" name="Google Shape;431;g63d29e2e26_0_2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5" name="Shape 435"/>
        <p:cNvGrpSpPr/>
        <p:nvPr/>
      </p:nvGrpSpPr>
      <p:grpSpPr>
        <a:xfrm>
          <a:off x="0" y="0"/>
          <a:ext cx="0" cy="0"/>
          <a:chOff x="0" y="0"/>
          <a:chExt cx="0" cy="0"/>
        </a:xfrm>
      </p:grpSpPr>
      <p:sp>
        <p:nvSpPr>
          <p:cNvPr id="436" name="Google Shape;436;g63d29e2e26_0_22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7" name="Google Shape;437;g63d29e2e26_0_22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1" name="Shape 441"/>
        <p:cNvGrpSpPr/>
        <p:nvPr/>
      </p:nvGrpSpPr>
      <p:grpSpPr>
        <a:xfrm>
          <a:off x="0" y="0"/>
          <a:ext cx="0" cy="0"/>
          <a:chOff x="0" y="0"/>
          <a:chExt cx="0" cy="0"/>
        </a:xfrm>
      </p:grpSpPr>
      <p:sp>
        <p:nvSpPr>
          <p:cNvPr id="442" name="Google Shape;442;g63d29e2e26_0_22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3" name="Google Shape;443;g63d29e2e26_0_2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7" name="Shape 447"/>
        <p:cNvGrpSpPr/>
        <p:nvPr/>
      </p:nvGrpSpPr>
      <p:grpSpPr>
        <a:xfrm>
          <a:off x="0" y="0"/>
          <a:ext cx="0" cy="0"/>
          <a:chOff x="0" y="0"/>
          <a:chExt cx="0" cy="0"/>
        </a:xfrm>
      </p:grpSpPr>
      <p:sp>
        <p:nvSpPr>
          <p:cNvPr id="448" name="Google Shape;448;g623d32c611_35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9" name="Google Shape;449;g623d32c611_35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3" name="Shape 453"/>
        <p:cNvGrpSpPr/>
        <p:nvPr/>
      </p:nvGrpSpPr>
      <p:grpSpPr>
        <a:xfrm>
          <a:off x="0" y="0"/>
          <a:ext cx="0" cy="0"/>
          <a:chOff x="0" y="0"/>
          <a:chExt cx="0" cy="0"/>
        </a:xfrm>
      </p:grpSpPr>
      <p:sp>
        <p:nvSpPr>
          <p:cNvPr id="454" name="Google Shape;454;g623d32c611_35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5" name="Google Shape;455;g623d32c611_35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9" name="Shape 459"/>
        <p:cNvGrpSpPr/>
        <p:nvPr/>
      </p:nvGrpSpPr>
      <p:grpSpPr>
        <a:xfrm>
          <a:off x="0" y="0"/>
          <a:ext cx="0" cy="0"/>
          <a:chOff x="0" y="0"/>
          <a:chExt cx="0" cy="0"/>
        </a:xfrm>
      </p:grpSpPr>
      <p:sp>
        <p:nvSpPr>
          <p:cNvPr id="460" name="Google Shape;460;g63d29e2e26_0_22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1" name="Google Shape;461;g63d29e2e26_0_22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4" name="Shape 464"/>
        <p:cNvGrpSpPr/>
        <p:nvPr/>
      </p:nvGrpSpPr>
      <p:grpSpPr>
        <a:xfrm>
          <a:off x="0" y="0"/>
          <a:ext cx="0" cy="0"/>
          <a:chOff x="0" y="0"/>
          <a:chExt cx="0" cy="0"/>
        </a:xfrm>
      </p:grpSpPr>
      <p:sp>
        <p:nvSpPr>
          <p:cNvPr id="465" name="Google Shape;465;g63d29e2e26_0_22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6" name="Google Shape;466;g63d29e2e26_0_22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 name="Shape 101"/>
        <p:cNvGrpSpPr/>
        <p:nvPr/>
      </p:nvGrpSpPr>
      <p:grpSpPr>
        <a:xfrm>
          <a:off x="0" y="0"/>
          <a:ext cx="0" cy="0"/>
          <a:chOff x="0" y="0"/>
          <a:chExt cx="0" cy="0"/>
        </a:xfrm>
      </p:grpSpPr>
      <p:sp>
        <p:nvSpPr>
          <p:cNvPr id="102" name="Google Shape;102;g63d29e2e26_0_20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63d29e2e26_0_20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0" name="Shape 470"/>
        <p:cNvGrpSpPr/>
        <p:nvPr/>
      </p:nvGrpSpPr>
      <p:grpSpPr>
        <a:xfrm>
          <a:off x="0" y="0"/>
          <a:ext cx="0" cy="0"/>
          <a:chOff x="0" y="0"/>
          <a:chExt cx="0" cy="0"/>
        </a:xfrm>
      </p:grpSpPr>
      <p:sp>
        <p:nvSpPr>
          <p:cNvPr id="471" name="Google Shape;471;g705d38744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2" name="Google Shape;472;g705d38744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6" name="Shape 476"/>
        <p:cNvGrpSpPr/>
        <p:nvPr/>
      </p:nvGrpSpPr>
      <p:grpSpPr>
        <a:xfrm>
          <a:off x="0" y="0"/>
          <a:ext cx="0" cy="0"/>
          <a:chOff x="0" y="0"/>
          <a:chExt cx="0" cy="0"/>
        </a:xfrm>
      </p:grpSpPr>
      <p:sp>
        <p:nvSpPr>
          <p:cNvPr id="477" name="Google Shape;477;g705d386723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8" name="Google Shape;478;g705d386723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2" name="Shape 482"/>
        <p:cNvGrpSpPr/>
        <p:nvPr/>
      </p:nvGrpSpPr>
      <p:grpSpPr>
        <a:xfrm>
          <a:off x="0" y="0"/>
          <a:ext cx="0" cy="0"/>
          <a:chOff x="0" y="0"/>
          <a:chExt cx="0" cy="0"/>
        </a:xfrm>
      </p:grpSpPr>
      <p:sp>
        <p:nvSpPr>
          <p:cNvPr id="483" name="Google Shape;483;g63e845728d_6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4" name="Google Shape;484;g63e845728d_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 name="Shape 107"/>
        <p:cNvGrpSpPr/>
        <p:nvPr/>
      </p:nvGrpSpPr>
      <p:grpSpPr>
        <a:xfrm>
          <a:off x="0" y="0"/>
          <a:ext cx="0" cy="0"/>
          <a:chOff x="0" y="0"/>
          <a:chExt cx="0" cy="0"/>
        </a:xfrm>
      </p:grpSpPr>
      <p:sp>
        <p:nvSpPr>
          <p:cNvPr id="108" name="Google Shape;108;g623d32c611_7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623d32c611_7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 name="Shape 113"/>
        <p:cNvGrpSpPr/>
        <p:nvPr/>
      </p:nvGrpSpPr>
      <p:grpSpPr>
        <a:xfrm>
          <a:off x="0" y="0"/>
          <a:ext cx="0" cy="0"/>
          <a:chOff x="0" y="0"/>
          <a:chExt cx="0" cy="0"/>
        </a:xfrm>
      </p:grpSpPr>
      <p:sp>
        <p:nvSpPr>
          <p:cNvPr id="114" name="Google Shape;114;g63d29e2e26_0_20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63d29e2e26_0_20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Mem:Condensadores/Capacitores</a:t>
            </a:r>
            <a:br>
              <a:rPr lang="es"/>
            </a:br>
            <a:r>
              <a:rPr lang="es"/>
              <a:t>Proc:Transistores</a:t>
            </a:r>
            <a:br>
              <a:rPr lang="es"/>
            </a:br>
            <a:r>
              <a:rPr lang="es"/>
              <a:t>LocDeRefer:Temporal y Espacial</a:t>
            </a:r>
            <a:br>
              <a:rPr lang="es"/>
            </a:br>
            <a:r>
              <a:rPr lang="es"/>
              <a:t>When (registros llenos) {datos -&gt; memoria}</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 name="Shape 125"/>
        <p:cNvGrpSpPr/>
        <p:nvPr/>
      </p:nvGrpSpPr>
      <p:grpSpPr>
        <a:xfrm>
          <a:off x="0" y="0"/>
          <a:ext cx="0" cy="0"/>
          <a:chOff x="0" y="0"/>
          <a:chExt cx="0" cy="0"/>
        </a:xfrm>
      </p:grpSpPr>
      <p:sp>
        <p:nvSpPr>
          <p:cNvPr id="126" name="Google Shape;126;g623d32c611_37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623d32c611_37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Registros de 64 bits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p2"/>
          <p:cNvSpPr/>
          <p:nvPr/>
        </p:nvSpPr>
        <p:spPr>
          <a:xfrm>
            <a:off x="-125" y="0"/>
            <a:ext cx="9144250" cy="4398100"/>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11" name="Google Shape;11;p2"/>
          <p:cNvSpPr txBox="1"/>
          <p:nvPr>
            <p:ph type="ctrTitle"/>
          </p:nvPr>
        </p:nvSpPr>
        <p:spPr>
          <a:xfrm>
            <a:off x="311700" y="539725"/>
            <a:ext cx="8520600" cy="12825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2" name="Google Shape;12;p2"/>
          <p:cNvSpPr txBox="1"/>
          <p:nvPr>
            <p:ph idx="1" type="subTitle"/>
          </p:nvPr>
        </p:nvSpPr>
        <p:spPr>
          <a:xfrm>
            <a:off x="311700" y="1878560"/>
            <a:ext cx="4242600" cy="7383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2"/>
              </a:buClr>
              <a:buSzPts val="1600"/>
              <a:buNone/>
              <a:defRPr sz="1600">
                <a:solidFill>
                  <a:schemeClr val="lt2"/>
                </a:solidFill>
              </a:defRPr>
            </a:lvl1pPr>
            <a:lvl2pPr lvl="1">
              <a:lnSpc>
                <a:spcPct val="100000"/>
              </a:lnSpc>
              <a:spcBef>
                <a:spcPts val="0"/>
              </a:spcBef>
              <a:spcAft>
                <a:spcPts val="0"/>
              </a:spcAft>
              <a:buClr>
                <a:schemeClr val="lt2"/>
              </a:buClr>
              <a:buSzPts val="1600"/>
              <a:buNone/>
              <a:defRPr sz="1600">
                <a:solidFill>
                  <a:schemeClr val="lt2"/>
                </a:solidFill>
              </a:defRPr>
            </a:lvl2pPr>
            <a:lvl3pPr lvl="2">
              <a:lnSpc>
                <a:spcPct val="100000"/>
              </a:lnSpc>
              <a:spcBef>
                <a:spcPts val="0"/>
              </a:spcBef>
              <a:spcAft>
                <a:spcPts val="0"/>
              </a:spcAft>
              <a:buClr>
                <a:schemeClr val="lt2"/>
              </a:buClr>
              <a:buSzPts val="1600"/>
              <a:buNone/>
              <a:defRPr sz="1600">
                <a:solidFill>
                  <a:schemeClr val="lt2"/>
                </a:solidFill>
              </a:defRPr>
            </a:lvl3pPr>
            <a:lvl4pPr lvl="3">
              <a:lnSpc>
                <a:spcPct val="100000"/>
              </a:lnSpc>
              <a:spcBef>
                <a:spcPts val="0"/>
              </a:spcBef>
              <a:spcAft>
                <a:spcPts val="0"/>
              </a:spcAft>
              <a:buClr>
                <a:schemeClr val="lt2"/>
              </a:buClr>
              <a:buSzPts val="1600"/>
              <a:buNone/>
              <a:defRPr sz="1600">
                <a:solidFill>
                  <a:schemeClr val="lt2"/>
                </a:solidFill>
              </a:defRPr>
            </a:lvl4pPr>
            <a:lvl5pPr lvl="4">
              <a:lnSpc>
                <a:spcPct val="100000"/>
              </a:lnSpc>
              <a:spcBef>
                <a:spcPts val="0"/>
              </a:spcBef>
              <a:spcAft>
                <a:spcPts val="0"/>
              </a:spcAft>
              <a:buClr>
                <a:schemeClr val="lt2"/>
              </a:buClr>
              <a:buSzPts val="1600"/>
              <a:buNone/>
              <a:defRPr sz="1600">
                <a:solidFill>
                  <a:schemeClr val="lt2"/>
                </a:solidFill>
              </a:defRPr>
            </a:lvl5pPr>
            <a:lvl6pPr lvl="5">
              <a:lnSpc>
                <a:spcPct val="100000"/>
              </a:lnSpc>
              <a:spcBef>
                <a:spcPts val="0"/>
              </a:spcBef>
              <a:spcAft>
                <a:spcPts val="0"/>
              </a:spcAft>
              <a:buClr>
                <a:schemeClr val="lt2"/>
              </a:buClr>
              <a:buSzPts val="1600"/>
              <a:buNone/>
              <a:defRPr sz="1600">
                <a:solidFill>
                  <a:schemeClr val="lt2"/>
                </a:solidFill>
              </a:defRPr>
            </a:lvl6pPr>
            <a:lvl7pPr lvl="6">
              <a:lnSpc>
                <a:spcPct val="100000"/>
              </a:lnSpc>
              <a:spcBef>
                <a:spcPts val="0"/>
              </a:spcBef>
              <a:spcAft>
                <a:spcPts val="0"/>
              </a:spcAft>
              <a:buClr>
                <a:schemeClr val="lt2"/>
              </a:buClr>
              <a:buSzPts val="1600"/>
              <a:buNone/>
              <a:defRPr sz="1600">
                <a:solidFill>
                  <a:schemeClr val="lt2"/>
                </a:solidFill>
              </a:defRPr>
            </a:lvl7pPr>
            <a:lvl8pPr lvl="7">
              <a:lnSpc>
                <a:spcPct val="100000"/>
              </a:lnSpc>
              <a:spcBef>
                <a:spcPts val="0"/>
              </a:spcBef>
              <a:spcAft>
                <a:spcPts val="0"/>
              </a:spcAft>
              <a:buClr>
                <a:schemeClr val="lt2"/>
              </a:buClr>
              <a:buSzPts val="1600"/>
              <a:buNone/>
              <a:defRPr sz="1600">
                <a:solidFill>
                  <a:schemeClr val="lt2"/>
                </a:solidFill>
              </a:defRPr>
            </a:lvl8pPr>
            <a:lvl9pPr lvl="8">
              <a:lnSpc>
                <a:spcPct val="100000"/>
              </a:lnSpc>
              <a:spcBef>
                <a:spcPts val="0"/>
              </a:spcBef>
              <a:spcAft>
                <a:spcPts val="0"/>
              </a:spcAft>
              <a:buClr>
                <a:schemeClr val="lt2"/>
              </a:buClr>
              <a:buSzPts val="1600"/>
              <a:buNone/>
              <a:defRPr sz="1600">
                <a:solidFill>
                  <a:schemeClr val="lt2"/>
                </a:solidFill>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dk1"/>
        </a:solidFill>
      </p:bgPr>
    </p:bg>
    <p:spTree>
      <p:nvGrpSpPr>
        <p:cNvPr id="54" name="Shape 54"/>
        <p:cNvGrpSpPr/>
        <p:nvPr/>
      </p:nvGrpSpPr>
      <p:grpSpPr>
        <a:xfrm>
          <a:off x="0" y="0"/>
          <a:ext cx="0" cy="0"/>
          <a:chOff x="0" y="0"/>
          <a:chExt cx="0" cy="0"/>
        </a:xfrm>
      </p:grpSpPr>
      <p:sp>
        <p:nvSpPr>
          <p:cNvPr id="55" name="Google Shape;55;p11"/>
          <p:cNvSpPr txBox="1"/>
          <p:nvPr>
            <p:ph hasCustomPrompt="1" type="title"/>
          </p:nvPr>
        </p:nvSpPr>
        <p:spPr>
          <a:xfrm>
            <a:off x="311750" y="831175"/>
            <a:ext cx="5334900" cy="1244700"/>
          </a:xfrm>
          <a:prstGeom prst="rect">
            <a:avLst/>
          </a:prstGeom>
        </p:spPr>
        <p:txBody>
          <a:bodyPr anchorCtr="0" anchor="b" bIns="91425" lIns="91425" spcFirstLastPara="1" rIns="91425" wrap="square" tIns="91425">
            <a:noAutofit/>
          </a:bodyPr>
          <a:lstStyle>
            <a:lvl1pPr lvl="0">
              <a:spcBef>
                <a:spcPts val="0"/>
              </a:spcBef>
              <a:spcAft>
                <a:spcPts val="0"/>
              </a:spcAft>
              <a:buClr>
                <a:schemeClr val="lt1"/>
              </a:buClr>
              <a:buSzPts val="10000"/>
              <a:buNone/>
              <a:defRPr sz="10000">
                <a:solidFill>
                  <a:schemeClr val="lt1"/>
                </a:solidFill>
              </a:defRPr>
            </a:lvl1pPr>
            <a:lvl2pPr lvl="1">
              <a:spcBef>
                <a:spcPts val="0"/>
              </a:spcBef>
              <a:spcAft>
                <a:spcPts val="0"/>
              </a:spcAft>
              <a:buClr>
                <a:schemeClr val="lt1"/>
              </a:buClr>
              <a:buSzPts val="10000"/>
              <a:buNone/>
              <a:defRPr sz="10000">
                <a:solidFill>
                  <a:schemeClr val="lt1"/>
                </a:solidFill>
              </a:defRPr>
            </a:lvl2pPr>
            <a:lvl3pPr lvl="2">
              <a:spcBef>
                <a:spcPts val="0"/>
              </a:spcBef>
              <a:spcAft>
                <a:spcPts val="0"/>
              </a:spcAft>
              <a:buClr>
                <a:schemeClr val="lt1"/>
              </a:buClr>
              <a:buSzPts val="10000"/>
              <a:buNone/>
              <a:defRPr sz="10000">
                <a:solidFill>
                  <a:schemeClr val="lt1"/>
                </a:solidFill>
              </a:defRPr>
            </a:lvl3pPr>
            <a:lvl4pPr lvl="3">
              <a:spcBef>
                <a:spcPts val="0"/>
              </a:spcBef>
              <a:spcAft>
                <a:spcPts val="0"/>
              </a:spcAft>
              <a:buClr>
                <a:schemeClr val="lt1"/>
              </a:buClr>
              <a:buSzPts val="10000"/>
              <a:buNone/>
              <a:defRPr sz="10000">
                <a:solidFill>
                  <a:schemeClr val="lt1"/>
                </a:solidFill>
              </a:defRPr>
            </a:lvl4pPr>
            <a:lvl5pPr lvl="4">
              <a:spcBef>
                <a:spcPts val="0"/>
              </a:spcBef>
              <a:spcAft>
                <a:spcPts val="0"/>
              </a:spcAft>
              <a:buClr>
                <a:schemeClr val="lt1"/>
              </a:buClr>
              <a:buSzPts val="10000"/>
              <a:buNone/>
              <a:defRPr sz="10000">
                <a:solidFill>
                  <a:schemeClr val="lt1"/>
                </a:solidFill>
              </a:defRPr>
            </a:lvl5pPr>
            <a:lvl6pPr lvl="5">
              <a:spcBef>
                <a:spcPts val="0"/>
              </a:spcBef>
              <a:spcAft>
                <a:spcPts val="0"/>
              </a:spcAft>
              <a:buClr>
                <a:schemeClr val="lt1"/>
              </a:buClr>
              <a:buSzPts val="10000"/>
              <a:buNone/>
              <a:defRPr sz="10000">
                <a:solidFill>
                  <a:schemeClr val="lt1"/>
                </a:solidFill>
              </a:defRPr>
            </a:lvl6pPr>
            <a:lvl7pPr lvl="6">
              <a:spcBef>
                <a:spcPts val="0"/>
              </a:spcBef>
              <a:spcAft>
                <a:spcPts val="0"/>
              </a:spcAft>
              <a:buClr>
                <a:schemeClr val="lt1"/>
              </a:buClr>
              <a:buSzPts val="10000"/>
              <a:buNone/>
              <a:defRPr sz="10000">
                <a:solidFill>
                  <a:schemeClr val="lt1"/>
                </a:solidFill>
              </a:defRPr>
            </a:lvl7pPr>
            <a:lvl8pPr lvl="7">
              <a:spcBef>
                <a:spcPts val="0"/>
              </a:spcBef>
              <a:spcAft>
                <a:spcPts val="0"/>
              </a:spcAft>
              <a:buClr>
                <a:schemeClr val="lt1"/>
              </a:buClr>
              <a:buSzPts val="10000"/>
              <a:buNone/>
              <a:defRPr sz="10000">
                <a:solidFill>
                  <a:schemeClr val="lt1"/>
                </a:solidFill>
              </a:defRPr>
            </a:lvl8pPr>
            <a:lvl9pPr lvl="8">
              <a:spcBef>
                <a:spcPts val="0"/>
              </a:spcBef>
              <a:spcAft>
                <a:spcPts val="0"/>
              </a:spcAft>
              <a:buClr>
                <a:schemeClr val="lt1"/>
              </a:buClr>
              <a:buSzPts val="10000"/>
              <a:buNone/>
              <a:defRPr sz="10000">
                <a:solidFill>
                  <a:schemeClr val="lt1"/>
                </a:solidFill>
              </a:defRPr>
            </a:lvl9pPr>
          </a:lstStyle>
          <a:p>
            <a:r>
              <a:t>xx%</a:t>
            </a:r>
          </a:p>
        </p:txBody>
      </p:sp>
      <p:sp>
        <p:nvSpPr>
          <p:cNvPr id="56" name="Google Shape;56;p11"/>
          <p:cNvSpPr txBox="1"/>
          <p:nvPr>
            <p:ph idx="1" type="body"/>
          </p:nvPr>
        </p:nvSpPr>
        <p:spPr>
          <a:xfrm>
            <a:off x="311700" y="2121425"/>
            <a:ext cx="5334900" cy="9426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Clr>
                <a:schemeClr val="accent2"/>
              </a:buClr>
              <a:buSzPts val="1300"/>
              <a:buChar char="●"/>
              <a:defRPr>
                <a:solidFill>
                  <a:schemeClr val="accent2"/>
                </a:solidFill>
              </a:defRPr>
            </a:lvl1pPr>
            <a:lvl2pPr indent="-298450" lvl="1" marL="914400">
              <a:spcBef>
                <a:spcPts val="1600"/>
              </a:spcBef>
              <a:spcAft>
                <a:spcPts val="0"/>
              </a:spcAft>
              <a:buClr>
                <a:schemeClr val="accent2"/>
              </a:buClr>
              <a:buSzPts val="1100"/>
              <a:buChar char="○"/>
              <a:defRPr>
                <a:solidFill>
                  <a:schemeClr val="accent2"/>
                </a:solidFill>
              </a:defRPr>
            </a:lvl2pPr>
            <a:lvl3pPr indent="-298450" lvl="2" marL="1371600">
              <a:spcBef>
                <a:spcPts val="1600"/>
              </a:spcBef>
              <a:spcAft>
                <a:spcPts val="0"/>
              </a:spcAft>
              <a:buClr>
                <a:schemeClr val="accent2"/>
              </a:buClr>
              <a:buSzPts val="1100"/>
              <a:buChar char="■"/>
              <a:defRPr>
                <a:solidFill>
                  <a:schemeClr val="accent2"/>
                </a:solidFill>
              </a:defRPr>
            </a:lvl3pPr>
            <a:lvl4pPr indent="-298450" lvl="3" marL="1828800">
              <a:spcBef>
                <a:spcPts val="1600"/>
              </a:spcBef>
              <a:spcAft>
                <a:spcPts val="0"/>
              </a:spcAft>
              <a:buClr>
                <a:schemeClr val="accent2"/>
              </a:buClr>
              <a:buSzPts val="1100"/>
              <a:buChar char="●"/>
              <a:defRPr>
                <a:solidFill>
                  <a:schemeClr val="accent2"/>
                </a:solidFill>
              </a:defRPr>
            </a:lvl4pPr>
            <a:lvl5pPr indent="-298450" lvl="4" marL="2286000">
              <a:spcBef>
                <a:spcPts val="1600"/>
              </a:spcBef>
              <a:spcAft>
                <a:spcPts val="0"/>
              </a:spcAft>
              <a:buClr>
                <a:schemeClr val="accent2"/>
              </a:buClr>
              <a:buSzPts val="1100"/>
              <a:buChar char="○"/>
              <a:defRPr>
                <a:solidFill>
                  <a:schemeClr val="accent2"/>
                </a:solidFill>
              </a:defRPr>
            </a:lvl5pPr>
            <a:lvl6pPr indent="-298450" lvl="5" marL="2743200">
              <a:spcBef>
                <a:spcPts val="1600"/>
              </a:spcBef>
              <a:spcAft>
                <a:spcPts val="0"/>
              </a:spcAft>
              <a:buClr>
                <a:schemeClr val="accent2"/>
              </a:buClr>
              <a:buSzPts val="1100"/>
              <a:buChar char="■"/>
              <a:defRPr>
                <a:solidFill>
                  <a:schemeClr val="accent2"/>
                </a:solidFill>
              </a:defRPr>
            </a:lvl6pPr>
            <a:lvl7pPr indent="-298450" lvl="6" marL="3200400">
              <a:spcBef>
                <a:spcPts val="1600"/>
              </a:spcBef>
              <a:spcAft>
                <a:spcPts val="0"/>
              </a:spcAft>
              <a:buClr>
                <a:schemeClr val="accent2"/>
              </a:buClr>
              <a:buSzPts val="1100"/>
              <a:buChar char="●"/>
              <a:defRPr>
                <a:solidFill>
                  <a:schemeClr val="accent2"/>
                </a:solidFill>
              </a:defRPr>
            </a:lvl7pPr>
            <a:lvl8pPr indent="-298450" lvl="7" marL="3657600">
              <a:spcBef>
                <a:spcPts val="1600"/>
              </a:spcBef>
              <a:spcAft>
                <a:spcPts val="0"/>
              </a:spcAft>
              <a:buClr>
                <a:schemeClr val="accent2"/>
              </a:buClr>
              <a:buSzPts val="1100"/>
              <a:buChar char="○"/>
              <a:defRPr>
                <a:solidFill>
                  <a:schemeClr val="accent2"/>
                </a:solidFill>
              </a:defRPr>
            </a:lvl8pPr>
            <a:lvl9pPr indent="-298450" lvl="8" marL="4114800">
              <a:spcBef>
                <a:spcPts val="1600"/>
              </a:spcBef>
              <a:spcAft>
                <a:spcPts val="1600"/>
              </a:spcAft>
              <a:buClr>
                <a:schemeClr val="accent2"/>
              </a:buClr>
              <a:buSzPts val="1100"/>
              <a:buChar char="■"/>
              <a:defRPr>
                <a:solidFill>
                  <a:schemeClr val="accent2"/>
                </a:solidFill>
              </a:defRPr>
            </a:lvl9pPr>
          </a:lstStyle>
          <a:p/>
        </p:txBody>
      </p:sp>
      <p:sp>
        <p:nvSpPr>
          <p:cNvPr id="57" name="Google Shape;5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8" name="Shape 58"/>
        <p:cNvGrpSpPr/>
        <p:nvPr/>
      </p:nvGrpSpPr>
      <p:grpSpPr>
        <a:xfrm>
          <a:off x="0" y="0"/>
          <a:ext cx="0" cy="0"/>
          <a:chOff x="0" y="0"/>
          <a:chExt cx="0" cy="0"/>
        </a:xfrm>
      </p:grpSpPr>
      <p:sp>
        <p:nvSpPr>
          <p:cNvPr id="59" name="Google Shape;5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accent3"/>
        </a:solidFill>
      </p:bgPr>
    </p:bg>
    <p:spTree>
      <p:nvGrpSpPr>
        <p:cNvPr id="14" name="Shape 14"/>
        <p:cNvGrpSpPr/>
        <p:nvPr/>
      </p:nvGrpSpPr>
      <p:grpSpPr>
        <a:xfrm>
          <a:off x="0" y="0"/>
          <a:ext cx="0" cy="0"/>
          <a:chOff x="0" y="0"/>
          <a:chExt cx="0" cy="0"/>
        </a:xfrm>
      </p:grpSpPr>
      <p:sp>
        <p:nvSpPr>
          <p:cNvPr id="15" name="Google Shape;15;p3"/>
          <p:cNvSpPr/>
          <p:nvPr/>
        </p:nvSpPr>
        <p:spPr>
          <a:xfrm>
            <a:off x="0" y="48099"/>
            <a:ext cx="9144250" cy="4398100"/>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16" name="Google Shape;16;p3"/>
          <p:cNvSpPr/>
          <p:nvPr/>
        </p:nvSpPr>
        <p:spPr>
          <a:xfrm>
            <a:off x="0" y="0"/>
            <a:ext cx="9144250" cy="4398100"/>
          </a:xfrm>
          <a:custGeom>
            <a:rect b="b" l="l" r="r" t="t"/>
            <a:pathLst>
              <a:path extrusionOk="0" h="175924" w="365770">
                <a:moveTo>
                  <a:pt x="0" y="0"/>
                </a:moveTo>
                <a:lnTo>
                  <a:pt x="365770" y="0"/>
                </a:lnTo>
                <a:lnTo>
                  <a:pt x="365760" y="70914"/>
                </a:lnTo>
                <a:lnTo>
                  <a:pt x="0" y="175924"/>
                </a:lnTo>
                <a:close/>
              </a:path>
            </a:pathLst>
          </a:custGeom>
          <a:solidFill>
            <a:schemeClr val="accent3"/>
          </a:solidFill>
          <a:ln>
            <a:noFill/>
          </a:ln>
        </p:spPr>
      </p:sp>
      <p:sp>
        <p:nvSpPr>
          <p:cNvPr id="17" name="Google Shape;17;p3"/>
          <p:cNvSpPr txBox="1"/>
          <p:nvPr>
            <p:ph type="title"/>
          </p:nvPr>
        </p:nvSpPr>
        <p:spPr>
          <a:xfrm>
            <a:off x="311700" y="539725"/>
            <a:ext cx="8520600" cy="12825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8" name="Google Shape;18;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9" name="Shape 19"/>
        <p:cNvGrpSpPr/>
        <p:nvPr/>
      </p:nvGrpSpPr>
      <p:grpSpPr>
        <a:xfrm>
          <a:off x="0" y="0"/>
          <a:ext cx="0" cy="0"/>
          <a:chOff x="0" y="0"/>
          <a:chExt cx="0" cy="0"/>
        </a:xfrm>
      </p:grpSpPr>
      <p:sp>
        <p:nvSpPr>
          <p:cNvPr id="20" name="Google Shape;20;p4"/>
          <p:cNvSpPr/>
          <p:nvPr/>
        </p:nvSpPr>
        <p:spPr>
          <a:xfrm>
            <a:off x="0" y="0"/>
            <a:ext cx="4314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p:nvPr/>
        </p:nvSpPr>
        <p:spPr>
          <a:xfrm>
            <a:off x="0" y="44125"/>
            <a:ext cx="4313625" cy="4399375"/>
          </a:xfrm>
          <a:custGeom>
            <a:rect b="b" l="l" r="r" t="t"/>
            <a:pathLst>
              <a:path extrusionOk="0" h="175975" w="172545">
                <a:moveTo>
                  <a:pt x="0" y="157"/>
                </a:moveTo>
                <a:lnTo>
                  <a:pt x="172419" y="0"/>
                </a:lnTo>
                <a:lnTo>
                  <a:pt x="172545" y="126541"/>
                </a:lnTo>
                <a:lnTo>
                  <a:pt x="0" y="175975"/>
                </a:lnTo>
                <a:close/>
              </a:path>
            </a:pathLst>
          </a:custGeom>
          <a:solidFill>
            <a:schemeClr val="accent2"/>
          </a:solidFill>
          <a:ln>
            <a:noFill/>
          </a:ln>
        </p:spPr>
      </p:sp>
      <p:sp>
        <p:nvSpPr>
          <p:cNvPr id="22" name="Google Shape;22;p4"/>
          <p:cNvSpPr/>
          <p:nvPr/>
        </p:nvSpPr>
        <p:spPr>
          <a:xfrm>
            <a:off x="-125" y="0"/>
            <a:ext cx="4316900" cy="4395600"/>
          </a:xfrm>
          <a:custGeom>
            <a:rect b="b" l="l" r="r" t="t"/>
            <a:pathLst>
              <a:path extrusionOk="0" h="175824" w="172676">
                <a:moveTo>
                  <a:pt x="0" y="6"/>
                </a:moveTo>
                <a:lnTo>
                  <a:pt x="172676" y="0"/>
                </a:lnTo>
                <a:lnTo>
                  <a:pt x="172562" y="126442"/>
                </a:lnTo>
                <a:lnTo>
                  <a:pt x="0" y="175824"/>
                </a:lnTo>
                <a:close/>
              </a:path>
            </a:pathLst>
          </a:custGeom>
          <a:solidFill>
            <a:schemeClr val="dk1"/>
          </a:solidFill>
          <a:ln>
            <a:noFill/>
          </a:ln>
        </p:spPr>
      </p:sp>
      <p:sp>
        <p:nvSpPr>
          <p:cNvPr id="23" name="Google Shape;23;p4"/>
          <p:cNvSpPr txBox="1"/>
          <p:nvPr>
            <p:ph type="title"/>
          </p:nvPr>
        </p:nvSpPr>
        <p:spPr>
          <a:xfrm>
            <a:off x="311725" y="500925"/>
            <a:ext cx="3706500" cy="25089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24" name="Google Shape;24;p4"/>
          <p:cNvSpPr txBox="1"/>
          <p:nvPr>
            <p:ph idx="1" type="body"/>
          </p:nvPr>
        </p:nvSpPr>
        <p:spPr>
          <a:xfrm>
            <a:off x="4644675" y="500925"/>
            <a:ext cx="4166400" cy="40986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25" name="Google Shape;25;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6" name="Shape 26"/>
        <p:cNvGrpSpPr/>
        <p:nvPr/>
      </p:nvGrpSpPr>
      <p:grpSpPr>
        <a:xfrm>
          <a:off x="0" y="0"/>
          <a:ext cx="0" cy="0"/>
          <a:chOff x="0" y="0"/>
          <a:chExt cx="0" cy="0"/>
        </a:xfrm>
      </p:grpSpPr>
      <p:sp>
        <p:nvSpPr>
          <p:cNvPr id="27" name="Google Shape;27;p5"/>
          <p:cNvSpPr/>
          <p:nvPr/>
        </p:nvSpPr>
        <p:spPr>
          <a:xfrm>
            <a:off x="0" y="0"/>
            <a:ext cx="9144000" cy="127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5"/>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29" name="Google Shape;29;p5"/>
          <p:cNvSpPr txBox="1"/>
          <p:nvPr>
            <p:ph idx="1" type="body"/>
          </p:nvPr>
        </p:nvSpPr>
        <p:spPr>
          <a:xfrm>
            <a:off x="311700" y="1505700"/>
            <a:ext cx="3999900" cy="3076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0" name="Google Shape;30;p5"/>
          <p:cNvSpPr txBox="1"/>
          <p:nvPr>
            <p:ph idx="2" type="body"/>
          </p:nvPr>
        </p:nvSpPr>
        <p:spPr>
          <a:xfrm>
            <a:off x="4832400" y="1505700"/>
            <a:ext cx="3999900" cy="3076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1" name="Google Shape;31;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32" name="Shape 32"/>
        <p:cNvGrpSpPr/>
        <p:nvPr/>
      </p:nvGrpSpPr>
      <p:grpSpPr>
        <a:xfrm>
          <a:off x="0" y="0"/>
          <a:ext cx="0" cy="0"/>
          <a:chOff x="0" y="0"/>
          <a:chExt cx="0" cy="0"/>
        </a:xfrm>
      </p:grpSpPr>
      <p:sp>
        <p:nvSpPr>
          <p:cNvPr id="33" name="Google Shape;33;p6"/>
          <p:cNvSpPr/>
          <p:nvPr/>
        </p:nvSpPr>
        <p:spPr>
          <a:xfrm>
            <a:off x="0" y="0"/>
            <a:ext cx="9144000" cy="127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6"/>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35" name="Google Shape;35;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6" name="Shape 36"/>
        <p:cNvGrpSpPr/>
        <p:nvPr/>
      </p:nvGrpSpPr>
      <p:grpSpPr>
        <a:xfrm>
          <a:off x="0" y="0"/>
          <a:ext cx="0" cy="0"/>
          <a:chOff x="0" y="0"/>
          <a:chExt cx="0" cy="0"/>
        </a:xfrm>
      </p:grpSpPr>
      <p:sp>
        <p:nvSpPr>
          <p:cNvPr id="37" name="Google Shape;37;p7"/>
          <p:cNvSpPr/>
          <p:nvPr/>
        </p:nvSpPr>
        <p:spPr>
          <a:xfrm>
            <a:off x="0" y="0"/>
            <a:ext cx="37644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7"/>
          <p:cNvSpPr txBox="1"/>
          <p:nvPr>
            <p:ph type="title"/>
          </p:nvPr>
        </p:nvSpPr>
        <p:spPr>
          <a:xfrm>
            <a:off x="311725" y="500925"/>
            <a:ext cx="3127500" cy="18291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39" name="Google Shape;39;p7"/>
          <p:cNvSpPr txBox="1"/>
          <p:nvPr>
            <p:ph idx="1" type="body"/>
          </p:nvPr>
        </p:nvSpPr>
        <p:spPr>
          <a:xfrm>
            <a:off x="311700" y="2390650"/>
            <a:ext cx="3127500" cy="22980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Clr>
                <a:schemeClr val="accent2"/>
              </a:buClr>
              <a:buSzPts val="1300"/>
              <a:buChar char="●"/>
              <a:defRPr>
                <a:solidFill>
                  <a:schemeClr val="accent2"/>
                </a:solidFill>
              </a:defRPr>
            </a:lvl1pPr>
            <a:lvl2pPr indent="-298450" lvl="1" marL="914400">
              <a:spcBef>
                <a:spcPts val="1600"/>
              </a:spcBef>
              <a:spcAft>
                <a:spcPts val="0"/>
              </a:spcAft>
              <a:buClr>
                <a:schemeClr val="accent2"/>
              </a:buClr>
              <a:buSzPts val="1100"/>
              <a:buChar char="○"/>
              <a:defRPr>
                <a:solidFill>
                  <a:schemeClr val="accent2"/>
                </a:solidFill>
              </a:defRPr>
            </a:lvl2pPr>
            <a:lvl3pPr indent="-298450" lvl="2" marL="1371600">
              <a:spcBef>
                <a:spcPts val="1600"/>
              </a:spcBef>
              <a:spcAft>
                <a:spcPts val="0"/>
              </a:spcAft>
              <a:buClr>
                <a:schemeClr val="accent2"/>
              </a:buClr>
              <a:buSzPts val="1100"/>
              <a:buChar char="■"/>
              <a:defRPr>
                <a:solidFill>
                  <a:schemeClr val="accent2"/>
                </a:solidFill>
              </a:defRPr>
            </a:lvl3pPr>
            <a:lvl4pPr indent="-298450" lvl="3" marL="1828800">
              <a:spcBef>
                <a:spcPts val="1600"/>
              </a:spcBef>
              <a:spcAft>
                <a:spcPts val="0"/>
              </a:spcAft>
              <a:buClr>
                <a:schemeClr val="accent2"/>
              </a:buClr>
              <a:buSzPts val="1100"/>
              <a:buChar char="●"/>
              <a:defRPr>
                <a:solidFill>
                  <a:schemeClr val="accent2"/>
                </a:solidFill>
              </a:defRPr>
            </a:lvl4pPr>
            <a:lvl5pPr indent="-298450" lvl="4" marL="2286000">
              <a:spcBef>
                <a:spcPts val="1600"/>
              </a:spcBef>
              <a:spcAft>
                <a:spcPts val="0"/>
              </a:spcAft>
              <a:buClr>
                <a:schemeClr val="accent2"/>
              </a:buClr>
              <a:buSzPts val="1100"/>
              <a:buChar char="○"/>
              <a:defRPr>
                <a:solidFill>
                  <a:schemeClr val="accent2"/>
                </a:solidFill>
              </a:defRPr>
            </a:lvl5pPr>
            <a:lvl6pPr indent="-298450" lvl="5" marL="2743200">
              <a:spcBef>
                <a:spcPts val="1600"/>
              </a:spcBef>
              <a:spcAft>
                <a:spcPts val="0"/>
              </a:spcAft>
              <a:buClr>
                <a:schemeClr val="accent2"/>
              </a:buClr>
              <a:buSzPts val="1100"/>
              <a:buChar char="■"/>
              <a:defRPr>
                <a:solidFill>
                  <a:schemeClr val="accent2"/>
                </a:solidFill>
              </a:defRPr>
            </a:lvl6pPr>
            <a:lvl7pPr indent="-298450" lvl="6" marL="3200400">
              <a:spcBef>
                <a:spcPts val="1600"/>
              </a:spcBef>
              <a:spcAft>
                <a:spcPts val="0"/>
              </a:spcAft>
              <a:buClr>
                <a:schemeClr val="accent2"/>
              </a:buClr>
              <a:buSzPts val="1100"/>
              <a:buChar char="●"/>
              <a:defRPr>
                <a:solidFill>
                  <a:schemeClr val="accent2"/>
                </a:solidFill>
              </a:defRPr>
            </a:lvl7pPr>
            <a:lvl8pPr indent="-298450" lvl="7" marL="3657600">
              <a:spcBef>
                <a:spcPts val="1600"/>
              </a:spcBef>
              <a:spcAft>
                <a:spcPts val="0"/>
              </a:spcAft>
              <a:buClr>
                <a:schemeClr val="accent2"/>
              </a:buClr>
              <a:buSzPts val="1100"/>
              <a:buChar char="○"/>
              <a:defRPr>
                <a:solidFill>
                  <a:schemeClr val="accent2"/>
                </a:solidFill>
              </a:defRPr>
            </a:lvl8pPr>
            <a:lvl9pPr indent="-298450" lvl="8" marL="4114800">
              <a:spcBef>
                <a:spcPts val="1600"/>
              </a:spcBef>
              <a:spcAft>
                <a:spcPts val="1600"/>
              </a:spcAft>
              <a:buClr>
                <a:schemeClr val="accent2"/>
              </a:buClr>
              <a:buSzPts val="1100"/>
              <a:buChar char="■"/>
              <a:defRPr>
                <a:solidFill>
                  <a:schemeClr val="accent2"/>
                </a:solidFill>
              </a:defRPr>
            </a:lvl9pPr>
          </a:lstStyle>
          <a:p/>
        </p:txBody>
      </p:sp>
      <p:sp>
        <p:nvSpPr>
          <p:cNvPr id="40" name="Google Shape;40;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3"/>
        </a:solidFill>
      </p:bgPr>
    </p:bg>
    <p:spTree>
      <p:nvGrpSpPr>
        <p:cNvPr id="41" name="Shape 41"/>
        <p:cNvGrpSpPr/>
        <p:nvPr/>
      </p:nvGrpSpPr>
      <p:grpSpPr>
        <a:xfrm>
          <a:off x="0" y="0"/>
          <a:ext cx="0" cy="0"/>
          <a:chOff x="0" y="0"/>
          <a:chExt cx="0" cy="0"/>
        </a:xfrm>
      </p:grpSpPr>
      <p:sp>
        <p:nvSpPr>
          <p:cNvPr id="42" name="Google Shape;42;p8"/>
          <p:cNvSpPr txBox="1"/>
          <p:nvPr>
            <p:ph type="title"/>
          </p:nvPr>
        </p:nvSpPr>
        <p:spPr>
          <a:xfrm>
            <a:off x="311675" y="798600"/>
            <a:ext cx="6247800" cy="3546300"/>
          </a:xfrm>
          <a:prstGeom prst="rect">
            <a:avLst/>
          </a:prstGeom>
        </p:spPr>
        <p:txBody>
          <a:bodyPr anchorCtr="0" anchor="ctr" bIns="91425" lIns="91425" spcFirstLastPara="1" rIns="91425" wrap="square" tIns="91425">
            <a:no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43" name="Google Shape;43;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44" name="Shape 44"/>
        <p:cNvGrpSpPr/>
        <p:nvPr/>
      </p:nvGrpSpPr>
      <p:grpSpPr>
        <a:xfrm>
          <a:off x="0" y="0"/>
          <a:ext cx="0" cy="0"/>
          <a:chOff x="0" y="0"/>
          <a:chExt cx="0" cy="0"/>
        </a:xfrm>
      </p:grpSpPr>
      <p:sp>
        <p:nvSpPr>
          <p:cNvPr id="45" name="Google Shape;45;p9"/>
          <p:cNvSpPr/>
          <p:nvPr/>
        </p:nvSpPr>
        <p:spPr>
          <a:xfrm>
            <a:off x="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9"/>
          <p:cNvSpPr txBox="1"/>
          <p:nvPr>
            <p:ph type="title"/>
          </p:nvPr>
        </p:nvSpPr>
        <p:spPr>
          <a:xfrm>
            <a:off x="311300" y="500925"/>
            <a:ext cx="3704400" cy="2049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47" name="Google Shape;47;p9"/>
          <p:cNvSpPr txBox="1"/>
          <p:nvPr>
            <p:ph idx="1" type="subTitle"/>
          </p:nvPr>
        </p:nvSpPr>
        <p:spPr>
          <a:xfrm>
            <a:off x="304800" y="2626725"/>
            <a:ext cx="3704400" cy="926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accent2"/>
              </a:buClr>
              <a:buSzPts val="1600"/>
              <a:buNone/>
              <a:defRPr sz="1600">
                <a:solidFill>
                  <a:schemeClr val="accent2"/>
                </a:solidFill>
              </a:defRPr>
            </a:lvl1pPr>
            <a:lvl2pPr lvl="1">
              <a:lnSpc>
                <a:spcPct val="100000"/>
              </a:lnSpc>
              <a:spcBef>
                <a:spcPts val="0"/>
              </a:spcBef>
              <a:spcAft>
                <a:spcPts val="0"/>
              </a:spcAft>
              <a:buClr>
                <a:schemeClr val="accent2"/>
              </a:buClr>
              <a:buSzPts val="1600"/>
              <a:buNone/>
              <a:defRPr sz="1600">
                <a:solidFill>
                  <a:schemeClr val="accent2"/>
                </a:solidFill>
              </a:defRPr>
            </a:lvl2pPr>
            <a:lvl3pPr lvl="2">
              <a:lnSpc>
                <a:spcPct val="100000"/>
              </a:lnSpc>
              <a:spcBef>
                <a:spcPts val="0"/>
              </a:spcBef>
              <a:spcAft>
                <a:spcPts val="0"/>
              </a:spcAft>
              <a:buClr>
                <a:schemeClr val="accent2"/>
              </a:buClr>
              <a:buSzPts val="1600"/>
              <a:buNone/>
              <a:defRPr sz="1600">
                <a:solidFill>
                  <a:schemeClr val="accent2"/>
                </a:solidFill>
              </a:defRPr>
            </a:lvl3pPr>
            <a:lvl4pPr lvl="3">
              <a:lnSpc>
                <a:spcPct val="100000"/>
              </a:lnSpc>
              <a:spcBef>
                <a:spcPts val="0"/>
              </a:spcBef>
              <a:spcAft>
                <a:spcPts val="0"/>
              </a:spcAft>
              <a:buClr>
                <a:schemeClr val="accent2"/>
              </a:buClr>
              <a:buSzPts val="1600"/>
              <a:buNone/>
              <a:defRPr sz="1600">
                <a:solidFill>
                  <a:schemeClr val="accent2"/>
                </a:solidFill>
              </a:defRPr>
            </a:lvl4pPr>
            <a:lvl5pPr lvl="4">
              <a:lnSpc>
                <a:spcPct val="100000"/>
              </a:lnSpc>
              <a:spcBef>
                <a:spcPts val="0"/>
              </a:spcBef>
              <a:spcAft>
                <a:spcPts val="0"/>
              </a:spcAft>
              <a:buClr>
                <a:schemeClr val="accent2"/>
              </a:buClr>
              <a:buSzPts val="1600"/>
              <a:buNone/>
              <a:defRPr sz="1600">
                <a:solidFill>
                  <a:schemeClr val="accent2"/>
                </a:solidFill>
              </a:defRPr>
            </a:lvl5pPr>
            <a:lvl6pPr lvl="5">
              <a:lnSpc>
                <a:spcPct val="100000"/>
              </a:lnSpc>
              <a:spcBef>
                <a:spcPts val="0"/>
              </a:spcBef>
              <a:spcAft>
                <a:spcPts val="0"/>
              </a:spcAft>
              <a:buClr>
                <a:schemeClr val="accent2"/>
              </a:buClr>
              <a:buSzPts val="1600"/>
              <a:buNone/>
              <a:defRPr sz="1600">
                <a:solidFill>
                  <a:schemeClr val="accent2"/>
                </a:solidFill>
              </a:defRPr>
            </a:lvl6pPr>
            <a:lvl7pPr lvl="6">
              <a:lnSpc>
                <a:spcPct val="100000"/>
              </a:lnSpc>
              <a:spcBef>
                <a:spcPts val="0"/>
              </a:spcBef>
              <a:spcAft>
                <a:spcPts val="0"/>
              </a:spcAft>
              <a:buClr>
                <a:schemeClr val="accent2"/>
              </a:buClr>
              <a:buSzPts val="1600"/>
              <a:buNone/>
              <a:defRPr sz="1600">
                <a:solidFill>
                  <a:schemeClr val="accent2"/>
                </a:solidFill>
              </a:defRPr>
            </a:lvl7pPr>
            <a:lvl8pPr lvl="7">
              <a:lnSpc>
                <a:spcPct val="100000"/>
              </a:lnSpc>
              <a:spcBef>
                <a:spcPts val="0"/>
              </a:spcBef>
              <a:spcAft>
                <a:spcPts val="0"/>
              </a:spcAft>
              <a:buClr>
                <a:schemeClr val="accent2"/>
              </a:buClr>
              <a:buSzPts val="1600"/>
              <a:buNone/>
              <a:defRPr sz="1600">
                <a:solidFill>
                  <a:schemeClr val="accent2"/>
                </a:solidFill>
              </a:defRPr>
            </a:lvl8pPr>
            <a:lvl9pPr lvl="8">
              <a:lnSpc>
                <a:spcPct val="100000"/>
              </a:lnSpc>
              <a:spcBef>
                <a:spcPts val="0"/>
              </a:spcBef>
              <a:spcAft>
                <a:spcPts val="0"/>
              </a:spcAft>
              <a:buClr>
                <a:schemeClr val="accent2"/>
              </a:buClr>
              <a:buSzPts val="1600"/>
              <a:buNone/>
              <a:defRPr sz="1600">
                <a:solidFill>
                  <a:schemeClr val="accent2"/>
                </a:solidFill>
              </a:defRPr>
            </a:lvl9pPr>
          </a:lstStyle>
          <a:p/>
        </p:txBody>
      </p:sp>
      <p:sp>
        <p:nvSpPr>
          <p:cNvPr id="48" name="Google Shape;48;p9"/>
          <p:cNvSpPr txBox="1"/>
          <p:nvPr>
            <p:ph idx="2" type="body"/>
          </p:nvPr>
        </p:nvSpPr>
        <p:spPr>
          <a:xfrm>
            <a:off x="4879025" y="500925"/>
            <a:ext cx="3954000" cy="4111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49" name="Google Shape;49;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50" name="Shape 50"/>
        <p:cNvGrpSpPr/>
        <p:nvPr/>
      </p:nvGrpSpPr>
      <p:grpSpPr>
        <a:xfrm>
          <a:off x="0" y="0"/>
          <a:ext cx="0" cy="0"/>
          <a:chOff x="0" y="0"/>
          <a:chExt cx="0" cy="0"/>
        </a:xfrm>
      </p:grpSpPr>
      <p:sp>
        <p:nvSpPr>
          <p:cNvPr id="51" name="Google Shape;51;p10"/>
          <p:cNvSpPr/>
          <p:nvPr/>
        </p:nvSpPr>
        <p:spPr>
          <a:xfrm>
            <a:off x="0" y="4369000"/>
            <a:ext cx="9144000" cy="774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10"/>
          <p:cNvSpPr txBox="1"/>
          <p:nvPr>
            <p:ph idx="1" type="body"/>
          </p:nvPr>
        </p:nvSpPr>
        <p:spPr>
          <a:xfrm>
            <a:off x="311700" y="4521400"/>
            <a:ext cx="7979400" cy="4605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Clr>
                <a:schemeClr val="lt1"/>
              </a:buClr>
              <a:buSzPts val="1300"/>
              <a:buFont typeface="Merriweather"/>
              <a:buNone/>
              <a:defRPr>
                <a:solidFill>
                  <a:schemeClr val="lt1"/>
                </a:solidFill>
                <a:latin typeface="Merriweather"/>
                <a:ea typeface="Merriweather"/>
                <a:cs typeface="Merriweather"/>
                <a:sym typeface="Merriweather"/>
              </a:defRPr>
            </a:lvl1pPr>
          </a:lstStyle>
          <a:p/>
        </p:txBody>
      </p:sp>
      <p:sp>
        <p:nvSpPr>
          <p:cNvPr id="53" name="Google Shape;5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paradig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1pPr>
            <a:lvl2pPr lvl="1">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2pPr>
            <a:lvl3pPr lvl="2">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3pPr>
            <a:lvl4pPr lvl="3">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4pPr>
            <a:lvl5pPr lvl="4">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5pPr>
            <a:lvl6pPr lvl="5">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6pPr>
            <a:lvl7pPr lvl="6">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7pPr>
            <a:lvl8pPr lvl="7">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8pPr>
            <a:lvl9pPr lvl="8">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dk2"/>
              </a:buClr>
              <a:buSzPts val="1300"/>
              <a:buFont typeface="Roboto"/>
              <a:buChar char="●"/>
              <a:defRPr sz="1300">
                <a:solidFill>
                  <a:schemeClr val="dk2"/>
                </a:solidFill>
                <a:latin typeface="Roboto"/>
                <a:ea typeface="Roboto"/>
                <a:cs typeface="Roboto"/>
                <a:sym typeface="Roboto"/>
              </a:defRPr>
            </a:lvl1pPr>
            <a:lvl2pPr indent="-298450" lvl="1" marL="91440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2pPr>
            <a:lvl3pPr indent="-298450" lvl="2" marL="137160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3pPr>
            <a:lvl4pPr indent="-298450" lvl="3" marL="182880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4pPr>
            <a:lvl5pPr indent="-298450" lvl="4" marL="228600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5pPr>
            <a:lvl6pPr indent="-298450" lvl="5" marL="274320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6pPr>
            <a:lvl7pPr indent="-298450" lvl="6" marL="320040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7pPr>
            <a:lvl8pPr indent="-298450" lvl="7" marL="365760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8pPr>
            <a:lvl9pPr indent="-298450" lvl="8" marL="4114800">
              <a:lnSpc>
                <a:spcPct val="115000"/>
              </a:lnSpc>
              <a:spcBef>
                <a:spcPts val="1600"/>
              </a:spcBef>
              <a:spcAft>
                <a:spcPts val="1600"/>
              </a:spcAft>
              <a:buClr>
                <a:schemeClr val="dk2"/>
              </a:buClr>
              <a:buSzPts val="1100"/>
              <a:buFont typeface="Roboto"/>
              <a:buChar char="■"/>
              <a:defRPr sz="1100">
                <a:solidFill>
                  <a:schemeClr val="dk2"/>
                </a:solidFill>
                <a:latin typeface="Roboto"/>
                <a:ea typeface="Roboto"/>
                <a:cs typeface="Roboto"/>
                <a:sym typeface="Robo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latin typeface="Roboto"/>
                <a:ea typeface="Roboto"/>
                <a:cs typeface="Roboto"/>
                <a:sym typeface="Roboto"/>
              </a:defRPr>
            </a:lvl1pPr>
            <a:lvl2pPr lvl="1" algn="r">
              <a:buNone/>
              <a:defRPr sz="1000">
                <a:solidFill>
                  <a:schemeClr val="dk2"/>
                </a:solidFill>
                <a:latin typeface="Roboto"/>
                <a:ea typeface="Roboto"/>
                <a:cs typeface="Roboto"/>
                <a:sym typeface="Roboto"/>
              </a:defRPr>
            </a:lvl2pPr>
            <a:lvl3pPr lvl="2" algn="r">
              <a:buNone/>
              <a:defRPr sz="1000">
                <a:solidFill>
                  <a:schemeClr val="dk2"/>
                </a:solidFill>
                <a:latin typeface="Roboto"/>
                <a:ea typeface="Roboto"/>
                <a:cs typeface="Roboto"/>
                <a:sym typeface="Roboto"/>
              </a:defRPr>
            </a:lvl3pPr>
            <a:lvl4pPr lvl="3" algn="r">
              <a:buNone/>
              <a:defRPr sz="1000">
                <a:solidFill>
                  <a:schemeClr val="dk2"/>
                </a:solidFill>
                <a:latin typeface="Roboto"/>
                <a:ea typeface="Roboto"/>
                <a:cs typeface="Roboto"/>
                <a:sym typeface="Roboto"/>
              </a:defRPr>
            </a:lvl4pPr>
            <a:lvl5pPr lvl="4" algn="r">
              <a:buNone/>
              <a:defRPr sz="1000">
                <a:solidFill>
                  <a:schemeClr val="dk2"/>
                </a:solidFill>
                <a:latin typeface="Roboto"/>
                <a:ea typeface="Roboto"/>
                <a:cs typeface="Roboto"/>
                <a:sym typeface="Roboto"/>
              </a:defRPr>
            </a:lvl5pPr>
            <a:lvl6pPr lvl="5" algn="r">
              <a:buNone/>
              <a:defRPr sz="1000">
                <a:solidFill>
                  <a:schemeClr val="dk2"/>
                </a:solidFill>
                <a:latin typeface="Roboto"/>
                <a:ea typeface="Roboto"/>
                <a:cs typeface="Roboto"/>
                <a:sym typeface="Roboto"/>
              </a:defRPr>
            </a:lvl6pPr>
            <a:lvl7pPr lvl="6" algn="r">
              <a:buNone/>
              <a:defRPr sz="1000">
                <a:solidFill>
                  <a:schemeClr val="dk2"/>
                </a:solidFill>
                <a:latin typeface="Roboto"/>
                <a:ea typeface="Roboto"/>
                <a:cs typeface="Roboto"/>
                <a:sym typeface="Roboto"/>
              </a:defRPr>
            </a:lvl7pPr>
            <a:lvl8pPr lvl="7" algn="r">
              <a:buNone/>
              <a:defRPr sz="1000">
                <a:solidFill>
                  <a:schemeClr val="dk2"/>
                </a:solidFill>
                <a:latin typeface="Roboto"/>
                <a:ea typeface="Roboto"/>
                <a:cs typeface="Roboto"/>
                <a:sym typeface="Roboto"/>
              </a:defRPr>
            </a:lvl8pPr>
            <a:lvl9pPr lvl="8" algn="r">
              <a:buNone/>
              <a:defRPr sz="1000">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3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3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1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 Id="rId3" Type="http://schemas.openxmlformats.org/officeDocument/2006/relationships/image" Target="../media/image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 Id="rId3" Type="http://schemas.openxmlformats.org/officeDocument/2006/relationships/image" Target="../media/image10.png"/><Relationship Id="rId4" Type="http://schemas.openxmlformats.org/officeDocument/2006/relationships/image" Target="../media/image1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 Id="rId3" Type="http://schemas.openxmlformats.org/officeDocument/2006/relationships/image" Target="../media/image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 Id="rId3" Type="http://schemas.openxmlformats.org/officeDocument/2006/relationships/image" Target="../media/image2.png"/><Relationship Id="rId4" Type="http://schemas.openxmlformats.org/officeDocument/2006/relationships/image" Target="../media/image11.png"/><Relationship Id="rId5" Type="http://schemas.openxmlformats.org/officeDocument/2006/relationships/image" Target="../media/image14.png"/><Relationship Id="rId6" Type="http://schemas.openxmlformats.org/officeDocument/2006/relationships/image" Target="../media/image22.png"/><Relationship Id="rId7" Type="http://schemas.openxmlformats.org/officeDocument/2006/relationships/image" Target="../media/image9.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 Id="rId3" Type="http://schemas.openxmlformats.org/officeDocument/2006/relationships/image" Target="../media/image1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xml"/><Relationship Id="rId3" Type="http://schemas.openxmlformats.org/officeDocument/2006/relationships/hyperlink" Target="https://es.wikipedia.org/wiki/Firmware" TargetMode="External"/><Relationship Id="rId4" Type="http://schemas.openxmlformats.org/officeDocument/2006/relationships/hyperlink" Target="https://es.wikipedia.org/wiki/N%C3%BAcleo_(inform%C3%A1tica)" TargetMode="External"/><Relationship Id="rId5" Type="http://schemas.openxmlformats.org/officeDocument/2006/relationships/hyperlink" Target="https://es.wikipedia.org/wiki/Sistema_operativo"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3.xml"/><Relationship Id="rId3" Type="http://schemas.openxmlformats.org/officeDocument/2006/relationships/image" Target="../media/image3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7.xml"/><Relationship Id="rId3" Type="http://schemas.openxmlformats.org/officeDocument/2006/relationships/image" Target="../media/image1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8.xml"/><Relationship Id="rId3" Type="http://schemas.openxmlformats.org/officeDocument/2006/relationships/image" Target="../media/image37.png"/><Relationship Id="rId4" Type="http://schemas.openxmlformats.org/officeDocument/2006/relationships/image" Target="../media/image3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9.xml"/><Relationship Id="rId3" Type="http://schemas.openxmlformats.org/officeDocument/2006/relationships/image" Target="../media/image16.jpg"/><Relationship Id="rId4" Type="http://schemas.openxmlformats.org/officeDocument/2006/relationships/image" Target="../media/image23.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image" Target="../media/image8.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2.xml"/><Relationship Id="rId3" Type="http://schemas.openxmlformats.org/officeDocument/2006/relationships/image" Target="../media/image3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4.xml"/><Relationship Id="rId3" Type="http://schemas.openxmlformats.org/officeDocument/2006/relationships/image" Target="../media/image2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5.xml"/><Relationship Id="rId3" Type="http://schemas.openxmlformats.org/officeDocument/2006/relationships/image" Target="../media/image19.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6.xml"/><Relationship Id="rId3" Type="http://schemas.openxmlformats.org/officeDocument/2006/relationships/image" Target="../media/image18.png"/><Relationship Id="rId4" Type="http://schemas.openxmlformats.org/officeDocument/2006/relationships/image" Target="../media/image33.png"/><Relationship Id="rId5" Type="http://schemas.openxmlformats.org/officeDocument/2006/relationships/image" Target="../media/image26.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7.xml"/><Relationship Id="rId3" Type="http://schemas.openxmlformats.org/officeDocument/2006/relationships/image" Target="../media/image28.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8.xml"/><Relationship Id="rId3" Type="http://schemas.openxmlformats.org/officeDocument/2006/relationships/image" Target="../media/image24.png"/><Relationship Id="rId4" Type="http://schemas.openxmlformats.org/officeDocument/2006/relationships/image" Target="../media/image27.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8.png"/><Relationship Id="rId4" Type="http://schemas.openxmlformats.org/officeDocument/2006/relationships/image" Target="../media/image1.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0.xml"/><Relationship Id="rId3" Type="http://schemas.openxmlformats.org/officeDocument/2006/relationships/image" Target="../media/image20.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4.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2.xml"/><Relationship Id="rId3" Type="http://schemas.openxmlformats.org/officeDocument/2006/relationships/image" Target="../media/image25.png"/><Relationship Id="rId4" Type="http://schemas.openxmlformats.org/officeDocument/2006/relationships/image" Target="../media/image2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31.png"/><Relationship Id="rId4" Type="http://schemas.openxmlformats.org/officeDocument/2006/relationships/image" Target="../media/image3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 name="Shape 63"/>
        <p:cNvGrpSpPr/>
        <p:nvPr/>
      </p:nvGrpSpPr>
      <p:grpSpPr>
        <a:xfrm>
          <a:off x="0" y="0"/>
          <a:ext cx="0" cy="0"/>
          <a:chOff x="0" y="0"/>
          <a:chExt cx="0" cy="0"/>
        </a:xfrm>
      </p:grpSpPr>
      <p:sp>
        <p:nvSpPr>
          <p:cNvPr id="64" name="Google Shape;64;p13"/>
          <p:cNvSpPr txBox="1"/>
          <p:nvPr>
            <p:ph type="ctrTitle"/>
          </p:nvPr>
        </p:nvSpPr>
        <p:spPr>
          <a:xfrm>
            <a:off x="311700" y="539725"/>
            <a:ext cx="8520600" cy="128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COMPONENTES LÓGICOS-DIGITALES</a:t>
            </a:r>
            <a:endParaRPr/>
          </a:p>
        </p:txBody>
      </p:sp>
      <p:sp>
        <p:nvSpPr>
          <p:cNvPr id="65" name="Google Shape;65;p13"/>
          <p:cNvSpPr txBox="1"/>
          <p:nvPr>
            <p:ph idx="1" type="subTitle"/>
          </p:nvPr>
        </p:nvSpPr>
        <p:spPr>
          <a:xfrm>
            <a:off x="311700" y="1878560"/>
            <a:ext cx="4242600" cy="738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UNIDAD II</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4" name="Shape 134"/>
        <p:cNvGrpSpPr/>
        <p:nvPr/>
      </p:nvGrpSpPr>
      <p:grpSpPr>
        <a:xfrm>
          <a:off x="0" y="0"/>
          <a:ext cx="0" cy="0"/>
          <a:chOff x="0" y="0"/>
          <a:chExt cx="0" cy="0"/>
        </a:xfrm>
      </p:grpSpPr>
      <p:sp>
        <p:nvSpPr>
          <p:cNvPr id="135" name="Google Shape;135;p22"/>
          <p:cNvSpPr/>
          <p:nvPr/>
        </p:nvSpPr>
        <p:spPr>
          <a:xfrm>
            <a:off x="374975" y="300225"/>
            <a:ext cx="8394084" cy="639684"/>
          </a:xfrm>
          <a:prstGeom prst="flowChartTerminator">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sz="2800">
                <a:solidFill>
                  <a:schemeClr val="lt1"/>
                </a:solidFill>
                <a:latin typeface="Merriweather"/>
                <a:ea typeface="Merriweather"/>
                <a:cs typeface="Merriweather"/>
                <a:sym typeface="Merriweather"/>
              </a:rPr>
              <a:t>1.3.1 General Purpose Registers</a:t>
            </a:r>
            <a:endParaRPr/>
          </a:p>
        </p:txBody>
      </p:sp>
      <p:graphicFrame>
        <p:nvGraphicFramePr>
          <p:cNvPr id="136" name="Google Shape;136;p22"/>
          <p:cNvGraphicFramePr/>
          <p:nvPr/>
        </p:nvGraphicFramePr>
        <p:xfrm>
          <a:off x="375000" y="1337650"/>
          <a:ext cx="3000000" cy="3000000"/>
        </p:xfrm>
        <a:graphic>
          <a:graphicData uri="http://schemas.openxmlformats.org/drawingml/2006/table">
            <a:tbl>
              <a:tblPr>
                <a:noFill/>
                <a:tableStyleId>{E5169710-3381-4984-870A-381A9BDECA9F}</a:tableStyleId>
              </a:tblPr>
              <a:tblGrid>
                <a:gridCol w="885100"/>
                <a:gridCol w="592700"/>
                <a:gridCol w="6916275"/>
              </a:tblGrid>
              <a:tr h="445750">
                <a:tc>
                  <a:txBody>
                    <a:bodyPr/>
                    <a:lstStyle/>
                    <a:p>
                      <a:pPr indent="0" lvl="0" marL="0" rtl="0" algn="l">
                        <a:spcBef>
                          <a:spcPts val="0"/>
                        </a:spcBef>
                        <a:spcAft>
                          <a:spcPts val="0"/>
                        </a:spcAft>
                        <a:buNone/>
                      </a:pPr>
                      <a:r>
                        <a:rPr b="1" lang="es"/>
                        <a:t>Nombre</a:t>
                      </a:r>
                      <a:endParaRPr b="1"/>
                    </a:p>
                  </a:txBody>
                  <a:tcPr marT="63500" marB="63500" marR="63500" marL="63500">
                    <a:lnB cap="flat" cmpd="sng" w="12700">
                      <a:solidFill>
                        <a:srgbClr val="000000"/>
                      </a:solidFill>
                      <a:prstDash val="solid"/>
                      <a:round/>
                      <a:headEnd len="sm" w="sm" type="none"/>
                      <a:tailEnd len="sm" w="sm" type="none"/>
                    </a:lnB>
                    <a:solidFill>
                      <a:srgbClr val="CCCCCC"/>
                    </a:solidFill>
                  </a:tcPr>
                </a:tc>
                <a:tc>
                  <a:txBody>
                    <a:bodyPr/>
                    <a:lstStyle/>
                    <a:p>
                      <a:pPr indent="0" lvl="0" marL="0" rtl="0" algn="l">
                        <a:spcBef>
                          <a:spcPts val="0"/>
                        </a:spcBef>
                        <a:spcAft>
                          <a:spcPts val="0"/>
                        </a:spcAft>
                        <a:buNone/>
                      </a:pPr>
                      <a:r>
                        <a:rPr b="1" lang="es"/>
                        <a:t>Alias</a:t>
                      </a:r>
                      <a:endParaRPr b="1"/>
                    </a:p>
                  </a:txBody>
                  <a:tcPr marT="63500" marB="63500" marR="63500" marL="63500">
                    <a:lnB cap="flat" cmpd="sng" w="12700">
                      <a:solidFill>
                        <a:srgbClr val="000000"/>
                      </a:solidFill>
                      <a:prstDash val="solid"/>
                      <a:round/>
                      <a:headEnd len="sm" w="sm" type="none"/>
                      <a:tailEnd len="sm" w="sm" type="none"/>
                    </a:lnB>
                    <a:solidFill>
                      <a:srgbClr val="CCCCCC"/>
                    </a:solidFill>
                  </a:tcPr>
                </a:tc>
                <a:tc>
                  <a:txBody>
                    <a:bodyPr/>
                    <a:lstStyle/>
                    <a:p>
                      <a:pPr indent="0" lvl="0" marL="0" rtl="0" algn="l">
                        <a:spcBef>
                          <a:spcPts val="0"/>
                        </a:spcBef>
                        <a:spcAft>
                          <a:spcPts val="0"/>
                        </a:spcAft>
                        <a:buNone/>
                      </a:pPr>
                      <a:r>
                        <a:rPr b="1" lang="es"/>
                        <a:t>Descripción</a:t>
                      </a:r>
                      <a:endParaRPr b="1"/>
                    </a:p>
                  </a:txBody>
                  <a:tcPr marT="63500" marB="63500" marR="63500" marL="63500">
                    <a:lnB cap="flat" cmpd="sng" w="12700">
                      <a:solidFill>
                        <a:srgbClr val="000000"/>
                      </a:solidFill>
                      <a:prstDash val="solid"/>
                      <a:round/>
                      <a:headEnd len="sm" w="sm" type="none"/>
                      <a:tailEnd len="sm" w="sm" type="none"/>
                    </a:lnB>
                    <a:solidFill>
                      <a:srgbClr val="CCCCCC"/>
                    </a:solidFill>
                  </a:tcPr>
                </a:tc>
              </a:tr>
              <a:tr h="534450">
                <a:tc>
                  <a:txBody>
                    <a:bodyPr/>
                    <a:lstStyle/>
                    <a:p>
                      <a:pPr indent="0" lvl="0" marL="0" rtl="0" algn="l">
                        <a:spcBef>
                          <a:spcPts val="0"/>
                        </a:spcBef>
                        <a:spcAft>
                          <a:spcPts val="0"/>
                        </a:spcAft>
                        <a:buNone/>
                      </a:pPr>
                      <a:r>
                        <a:rPr lang="es"/>
                        <a:t>r5</a:t>
                      </a:r>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s"/>
                        <a:t>rbp</a:t>
                      </a:r>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s"/>
                        <a:t>Base del marco de la pila. Consulte la sección 14.1.2 "Convención de llamada".</a:t>
                      </a:r>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570100">
                <a:tc>
                  <a:txBody>
                    <a:bodyPr/>
                    <a:lstStyle/>
                    <a:p>
                      <a:pPr indent="0" lvl="0" marL="0" rtl="0" algn="l">
                        <a:spcBef>
                          <a:spcPts val="0"/>
                        </a:spcBef>
                        <a:spcAft>
                          <a:spcPts val="0"/>
                        </a:spcAft>
                        <a:buNone/>
                      </a:pPr>
                      <a:r>
                        <a:rPr lang="es"/>
                        <a:t>r6</a:t>
                      </a:r>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s"/>
                        <a:t>rsi</a:t>
                      </a:r>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s"/>
                        <a:t>Índice de origen en comandos de manipulación de cadenas (como movsd)</a:t>
                      </a:r>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445750">
                <a:tc>
                  <a:txBody>
                    <a:bodyPr/>
                    <a:lstStyle/>
                    <a:p>
                      <a:pPr indent="0" lvl="0" marL="0" rtl="0" algn="l">
                        <a:spcBef>
                          <a:spcPts val="0"/>
                        </a:spcBef>
                        <a:spcAft>
                          <a:spcPts val="0"/>
                        </a:spcAft>
                        <a:buNone/>
                      </a:pPr>
                      <a:r>
                        <a:rPr lang="es"/>
                        <a:t>r7</a:t>
                      </a:r>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s"/>
                        <a:t>rdi</a:t>
                      </a:r>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s"/>
                        <a:t>Índice de destino en comandos de manipulación de cadenas (como movsd)</a:t>
                      </a:r>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445750">
                <a:tc>
                  <a:txBody>
                    <a:bodyPr/>
                    <a:lstStyle/>
                    <a:p>
                      <a:pPr indent="0" lvl="0" marL="0" rtl="0" algn="l">
                        <a:spcBef>
                          <a:spcPts val="0"/>
                        </a:spcBef>
                        <a:spcAft>
                          <a:spcPts val="0"/>
                        </a:spcAft>
                        <a:buNone/>
                      </a:pPr>
                      <a:r>
                        <a:rPr lang="es"/>
                        <a:t>r8</a:t>
                      </a:r>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570100">
                <a:tc>
                  <a:txBody>
                    <a:bodyPr/>
                    <a:lstStyle/>
                    <a:p>
                      <a:pPr indent="0" lvl="0" marL="0" rtl="0" algn="l">
                        <a:spcBef>
                          <a:spcPts val="0"/>
                        </a:spcBef>
                        <a:spcAft>
                          <a:spcPts val="0"/>
                        </a:spcAft>
                        <a:buNone/>
                      </a:pPr>
                      <a:r>
                        <a:rPr lang="es"/>
                        <a:t>r9...r15</a:t>
                      </a:r>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s"/>
                        <a:t>no</a:t>
                      </a:r>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s"/>
                        <a:t>Apareció más tarde. Se usa principalmente para almacenar variables temporales (pero a veces se usa implícitamente, como r10, que guarda los indicadores de la CPU cuando se ejecuta la instrucción syscall. Consulte el Capítulo 6 "Interrupciones y llamadas al sistema").</a:t>
                      </a:r>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0" name="Shape 140"/>
        <p:cNvGrpSpPr/>
        <p:nvPr/>
      </p:nvGrpSpPr>
      <p:grpSpPr>
        <a:xfrm>
          <a:off x="0" y="0"/>
          <a:ext cx="0" cy="0"/>
          <a:chOff x="0" y="0"/>
          <a:chExt cx="0" cy="0"/>
        </a:xfrm>
      </p:grpSpPr>
      <p:sp>
        <p:nvSpPr>
          <p:cNvPr id="141" name="Google Shape;141;p23"/>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1.3.2 Other Registers</a:t>
            </a:r>
            <a:endParaRPr/>
          </a:p>
        </p:txBody>
      </p:sp>
      <p:pic>
        <p:nvPicPr>
          <p:cNvPr id="142" name="Google Shape;142;p23"/>
          <p:cNvPicPr preferRelativeResize="0"/>
          <p:nvPr/>
        </p:nvPicPr>
        <p:blipFill>
          <a:blip r:embed="rId3">
            <a:alphaModFix/>
          </a:blip>
          <a:stretch>
            <a:fillRect/>
          </a:stretch>
        </p:blipFill>
        <p:spPr>
          <a:xfrm>
            <a:off x="311725" y="1313525"/>
            <a:ext cx="1721125" cy="3475026"/>
          </a:xfrm>
          <a:prstGeom prst="rect">
            <a:avLst/>
          </a:prstGeom>
          <a:noFill/>
          <a:ln>
            <a:noFill/>
          </a:ln>
        </p:spPr>
      </p:pic>
      <p:sp>
        <p:nvSpPr>
          <p:cNvPr id="143" name="Google Shape;143;p23"/>
          <p:cNvSpPr txBox="1"/>
          <p:nvPr/>
        </p:nvSpPr>
        <p:spPr>
          <a:xfrm>
            <a:off x="2262075" y="1656025"/>
            <a:ext cx="2697900" cy="13821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s">
                <a:latin typeface="Roboto"/>
                <a:ea typeface="Roboto"/>
                <a:cs typeface="Roboto"/>
                <a:sym typeface="Roboto"/>
              </a:rPr>
              <a:t>Other Registers tienen un significado especial. Algunos tienen importancia en todo el sistema y por ello no pueden ser modificados excepto por el sistema operativo.</a:t>
            </a:r>
            <a:endParaRPr>
              <a:latin typeface="Roboto"/>
              <a:ea typeface="Roboto"/>
              <a:cs typeface="Roboto"/>
              <a:sym typeface="Roboto"/>
            </a:endParaRPr>
          </a:p>
        </p:txBody>
      </p:sp>
      <p:sp>
        <p:nvSpPr>
          <p:cNvPr id="144" name="Google Shape;144;p23"/>
          <p:cNvSpPr txBox="1"/>
          <p:nvPr/>
        </p:nvSpPr>
        <p:spPr>
          <a:xfrm>
            <a:off x="5704350" y="1656025"/>
            <a:ext cx="2830800" cy="22062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s">
                <a:latin typeface="Roboto"/>
                <a:ea typeface="Roboto"/>
                <a:cs typeface="Roboto"/>
                <a:sym typeface="Roboto"/>
              </a:rPr>
              <a:t>Un programador tiene acceso al registro rip. Es un registro de 64 bits, que siempre almacena una dirección de</a:t>
            </a:r>
            <a:endParaRPr>
              <a:latin typeface="Roboto"/>
              <a:ea typeface="Roboto"/>
              <a:cs typeface="Roboto"/>
              <a:sym typeface="Roboto"/>
            </a:endParaRPr>
          </a:p>
          <a:p>
            <a:pPr indent="0" lvl="0" marL="0" rtl="0" algn="just">
              <a:spcBef>
                <a:spcPts val="0"/>
              </a:spcBef>
              <a:spcAft>
                <a:spcPts val="0"/>
              </a:spcAft>
              <a:buNone/>
            </a:pPr>
            <a:r>
              <a:rPr lang="es">
                <a:latin typeface="Roboto"/>
                <a:ea typeface="Roboto"/>
                <a:cs typeface="Roboto"/>
                <a:sym typeface="Roboto"/>
              </a:rPr>
              <a:t>siguiente instrucción a ejecutar.</a:t>
            </a:r>
            <a:endParaRPr>
              <a:latin typeface="Roboto"/>
              <a:ea typeface="Roboto"/>
              <a:cs typeface="Roboto"/>
              <a:sym typeface="Roboto"/>
            </a:endParaRPr>
          </a:p>
          <a:p>
            <a:pPr indent="0" lvl="0" marL="0" rtl="0" algn="just">
              <a:spcBef>
                <a:spcPts val="0"/>
              </a:spcBef>
              <a:spcAft>
                <a:spcPts val="0"/>
              </a:spcAft>
              <a:buNone/>
            </a:pPr>
            <a:r>
              <a:t/>
            </a:r>
            <a:endParaRPr>
              <a:latin typeface="Roboto"/>
              <a:ea typeface="Roboto"/>
              <a:cs typeface="Roboto"/>
              <a:sym typeface="Roboto"/>
            </a:endParaRPr>
          </a:p>
          <a:p>
            <a:pPr indent="0" lvl="0" marL="0" rtl="0" algn="just">
              <a:spcBef>
                <a:spcPts val="0"/>
              </a:spcBef>
              <a:spcAft>
                <a:spcPts val="0"/>
              </a:spcAft>
              <a:buNone/>
            </a:pPr>
            <a:r>
              <a:rPr lang="es">
                <a:latin typeface="Roboto"/>
                <a:ea typeface="Roboto"/>
                <a:cs typeface="Roboto"/>
                <a:sym typeface="Roboto"/>
              </a:rPr>
              <a:t>Las instrucciones de ramificación (por ejemplo, jmp) de hecho lo están modificando. Entonces, cada vez que</a:t>
            </a:r>
            <a:endParaRPr>
              <a:latin typeface="Roboto"/>
              <a:ea typeface="Roboto"/>
              <a:cs typeface="Roboto"/>
              <a:sym typeface="Roboto"/>
            </a:endParaRPr>
          </a:p>
          <a:p>
            <a:pPr indent="0" lvl="0" marL="0" rtl="0" algn="just">
              <a:lnSpc>
                <a:spcPct val="115000"/>
              </a:lnSpc>
              <a:spcBef>
                <a:spcPts val="0"/>
              </a:spcBef>
              <a:spcAft>
                <a:spcPts val="0"/>
              </a:spcAft>
              <a:buNone/>
            </a:pPr>
            <a:r>
              <a:rPr lang="es">
                <a:latin typeface="Roboto"/>
                <a:ea typeface="Roboto"/>
                <a:cs typeface="Roboto"/>
                <a:sym typeface="Roboto"/>
              </a:rPr>
              <a:t>la instrucción se está ejecutando, rip almacena la dirección de la siguiente instrucción que se ejecutará.</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8" name="Shape 148"/>
        <p:cNvGrpSpPr/>
        <p:nvPr/>
      </p:nvGrpSpPr>
      <p:grpSpPr>
        <a:xfrm>
          <a:off x="0" y="0"/>
          <a:ext cx="0" cy="0"/>
          <a:chOff x="0" y="0"/>
          <a:chExt cx="0" cy="0"/>
        </a:xfrm>
      </p:grpSpPr>
      <p:sp>
        <p:nvSpPr>
          <p:cNvPr id="149" name="Google Shape;149;p24"/>
          <p:cNvSpPr txBox="1"/>
          <p:nvPr/>
        </p:nvSpPr>
        <p:spPr>
          <a:xfrm>
            <a:off x="374050" y="1441025"/>
            <a:ext cx="2709900" cy="331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latin typeface="Roboto"/>
                <a:ea typeface="Roboto"/>
                <a:cs typeface="Roboto"/>
                <a:sym typeface="Roboto"/>
              </a:rPr>
              <a:t>Otro registro accesible se llama rflags. Almacena marcas, que reflejan el estado actual del programa.</a:t>
            </a:r>
            <a:endParaRPr>
              <a:latin typeface="Roboto"/>
              <a:ea typeface="Roboto"/>
              <a:cs typeface="Roboto"/>
              <a:sym typeface="Roboto"/>
            </a:endParaRPr>
          </a:p>
          <a:p>
            <a:pPr indent="0" lvl="0" marL="0" rtl="0" algn="l">
              <a:spcBef>
                <a:spcPts val="0"/>
              </a:spcBef>
              <a:spcAft>
                <a:spcPts val="0"/>
              </a:spcAft>
              <a:buNone/>
            </a:pPr>
            <a:r>
              <a:rPr lang="es">
                <a:latin typeface="Roboto"/>
                <a:ea typeface="Roboto"/>
                <a:cs typeface="Roboto"/>
                <a:sym typeface="Roboto"/>
              </a:rPr>
              <a:t>Por ejemplo, cuál fue el resultado de la última instrucción aritmética: si fue negativa, si ocurrió un overflow.</a:t>
            </a:r>
            <a:endParaRPr>
              <a:latin typeface="Roboto"/>
              <a:ea typeface="Roboto"/>
              <a:cs typeface="Roboto"/>
              <a:sym typeface="Roboto"/>
            </a:endParaRPr>
          </a:p>
          <a:p>
            <a:pPr indent="0" lvl="0" marL="0" rtl="0" algn="l">
              <a:lnSpc>
                <a:spcPct val="115000"/>
              </a:lnSpc>
              <a:spcBef>
                <a:spcPts val="0"/>
              </a:spcBef>
              <a:spcAft>
                <a:spcPts val="0"/>
              </a:spcAft>
              <a:buNone/>
            </a:pPr>
            <a:r>
              <a:rPr lang="es">
                <a:latin typeface="Roboto"/>
                <a:ea typeface="Roboto"/>
                <a:cs typeface="Roboto"/>
                <a:sym typeface="Roboto"/>
              </a:rPr>
              <a:t>Sus partes más pequeñas se llaman eflags (32 bits) y flags (16 bits).</a:t>
            </a:r>
            <a:endParaRPr>
              <a:latin typeface="Roboto"/>
              <a:ea typeface="Roboto"/>
              <a:cs typeface="Roboto"/>
              <a:sym typeface="Roboto"/>
            </a:endParaRPr>
          </a:p>
          <a:p>
            <a:pPr indent="0" lvl="0" marL="0" rtl="0" algn="l">
              <a:lnSpc>
                <a:spcPct val="115000"/>
              </a:lnSpc>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p:txBody>
      </p:sp>
      <p:sp>
        <p:nvSpPr>
          <p:cNvPr id="150" name="Google Shape;150;p24"/>
          <p:cNvSpPr txBox="1"/>
          <p:nvPr/>
        </p:nvSpPr>
        <p:spPr>
          <a:xfrm>
            <a:off x="4476125" y="1585925"/>
            <a:ext cx="3995700" cy="2847900"/>
          </a:xfrm>
          <a:prstGeom prst="rect">
            <a:avLst/>
          </a:prstGeom>
          <a:noFill/>
          <a:ln>
            <a:noFill/>
          </a:ln>
        </p:spPr>
        <p:txBody>
          <a:bodyPr anchorCtr="0" anchor="t" bIns="91425" lIns="91425" spcFirstLastPara="1" rIns="91425" wrap="square" tIns="91425">
            <a:noAutofit/>
          </a:bodyPr>
          <a:lstStyle/>
          <a:p>
            <a:pPr indent="-317500" lvl="0" marL="457200" rtl="0" algn="just">
              <a:spcBef>
                <a:spcPts val="0"/>
              </a:spcBef>
              <a:spcAft>
                <a:spcPts val="0"/>
              </a:spcAft>
              <a:buSzPts val="1400"/>
              <a:buFont typeface="Roboto"/>
              <a:buChar char="●"/>
            </a:pPr>
            <a:r>
              <a:rPr lang="es">
                <a:latin typeface="Roboto"/>
                <a:ea typeface="Roboto"/>
                <a:cs typeface="Roboto"/>
                <a:sym typeface="Roboto"/>
              </a:rPr>
              <a:t>Además de estos registros centrales, también hay registros utilizados por instrucciones que trabajan con float o instrucciones paralelas especiales capaces de realizar acciones similares en múltiples pares de</a:t>
            </a:r>
            <a:endParaRPr>
              <a:latin typeface="Roboto"/>
              <a:ea typeface="Roboto"/>
              <a:cs typeface="Roboto"/>
              <a:sym typeface="Roboto"/>
            </a:endParaRPr>
          </a:p>
          <a:p>
            <a:pPr indent="0" lvl="0" marL="457200" rtl="0" algn="just">
              <a:spcBef>
                <a:spcPts val="0"/>
              </a:spcBef>
              <a:spcAft>
                <a:spcPts val="0"/>
              </a:spcAft>
              <a:buNone/>
            </a:pPr>
            <a:r>
              <a:rPr lang="es">
                <a:latin typeface="Roboto"/>
                <a:ea typeface="Roboto"/>
                <a:cs typeface="Roboto"/>
                <a:sym typeface="Roboto"/>
              </a:rPr>
              <a:t>operandos al mismo tiempo.</a:t>
            </a:r>
            <a:endParaRPr>
              <a:latin typeface="Roboto"/>
              <a:ea typeface="Roboto"/>
              <a:cs typeface="Roboto"/>
              <a:sym typeface="Roboto"/>
            </a:endParaRPr>
          </a:p>
          <a:p>
            <a:pPr indent="0" lvl="0" marL="457200" rtl="0" algn="just">
              <a:spcBef>
                <a:spcPts val="0"/>
              </a:spcBef>
              <a:spcAft>
                <a:spcPts val="0"/>
              </a:spcAft>
              <a:buNone/>
            </a:pPr>
            <a:r>
              <a:t/>
            </a:r>
            <a:endParaRPr>
              <a:latin typeface="Roboto"/>
              <a:ea typeface="Roboto"/>
              <a:cs typeface="Roboto"/>
              <a:sym typeface="Roboto"/>
            </a:endParaRPr>
          </a:p>
          <a:p>
            <a:pPr indent="-317500" lvl="0" marL="457200" rtl="0" algn="just">
              <a:spcBef>
                <a:spcPts val="0"/>
              </a:spcBef>
              <a:spcAft>
                <a:spcPts val="0"/>
              </a:spcAft>
              <a:buSzPts val="1400"/>
              <a:buFont typeface="Roboto"/>
              <a:buChar char="●"/>
            </a:pPr>
            <a:r>
              <a:rPr lang="es">
                <a:latin typeface="Roboto"/>
                <a:ea typeface="Roboto"/>
                <a:cs typeface="Roboto"/>
                <a:sym typeface="Roboto"/>
              </a:rPr>
              <a:t>Estas instrucciones se usan a menudo con fines multimedia (ayudan a acelerar</a:t>
            </a:r>
            <a:endParaRPr>
              <a:latin typeface="Roboto"/>
              <a:ea typeface="Roboto"/>
              <a:cs typeface="Roboto"/>
              <a:sym typeface="Roboto"/>
            </a:endParaRPr>
          </a:p>
          <a:p>
            <a:pPr indent="0" lvl="0" marL="0" rtl="0" algn="just">
              <a:lnSpc>
                <a:spcPct val="115000"/>
              </a:lnSpc>
              <a:spcBef>
                <a:spcPts val="0"/>
              </a:spcBef>
              <a:spcAft>
                <a:spcPts val="0"/>
              </a:spcAft>
              <a:buNone/>
            </a:pPr>
            <a:r>
              <a:rPr lang="es">
                <a:latin typeface="Roboto"/>
                <a:ea typeface="Roboto"/>
                <a:cs typeface="Roboto"/>
                <a:sym typeface="Roboto"/>
              </a:rPr>
              <a:t>          algoritmos de decodificación multimedia).</a:t>
            </a:r>
            <a:endParaRPr>
              <a:latin typeface="Roboto"/>
              <a:ea typeface="Roboto"/>
              <a:cs typeface="Roboto"/>
              <a:sym typeface="Roboto"/>
            </a:endParaRPr>
          </a:p>
          <a:p>
            <a:pPr indent="0" lvl="0" marL="0" rtl="0" algn="just">
              <a:lnSpc>
                <a:spcPct val="115000"/>
              </a:lnSpc>
              <a:spcBef>
                <a:spcPts val="0"/>
              </a:spcBef>
              <a:spcAft>
                <a:spcPts val="0"/>
              </a:spcAft>
              <a:buNone/>
            </a:pPr>
            <a:r>
              <a:t/>
            </a:r>
            <a:endParaRPr>
              <a:latin typeface="Roboto"/>
              <a:ea typeface="Roboto"/>
              <a:cs typeface="Roboto"/>
              <a:sym typeface="Roboto"/>
            </a:endParaRPr>
          </a:p>
          <a:p>
            <a:pPr indent="-317500" lvl="0" marL="457200" rtl="0" algn="just">
              <a:lnSpc>
                <a:spcPct val="115000"/>
              </a:lnSpc>
              <a:spcBef>
                <a:spcPts val="0"/>
              </a:spcBef>
              <a:spcAft>
                <a:spcPts val="0"/>
              </a:spcAft>
              <a:buSzPts val="1400"/>
              <a:buFont typeface="Roboto"/>
              <a:buChar char="●"/>
            </a:pPr>
            <a:r>
              <a:rPr lang="es">
                <a:latin typeface="Roboto"/>
                <a:ea typeface="Roboto"/>
                <a:cs typeface="Roboto"/>
                <a:sym typeface="Roboto"/>
              </a:rPr>
              <a:t>Los registros correspondientes son de 128 bits de ancho y se denominan xmm0 - xmm15.</a:t>
            </a:r>
            <a:endParaRPr>
              <a:latin typeface="Roboto"/>
              <a:ea typeface="Roboto"/>
              <a:cs typeface="Roboto"/>
              <a:sym typeface="Roboto"/>
            </a:endParaRPr>
          </a:p>
          <a:p>
            <a:pPr indent="0" lvl="0" marL="0" rtl="0" algn="l">
              <a:lnSpc>
                <a:spcPct val="115000"/>
              </a:lnSpc>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4" name="Shape 154"/>
        <p:cNvGrpSpPr/>
        <p:nvPr/>
      </p:nvGrpSpPr>
      <p:grpSpPr>
        <a:xfrm>
          <a:off x="0" y="0"/>
          <a:ext cx="0" cy="0"/>
          <a:chOff x="0" y="0"/>
          <a:chExt cx="0" cy="0"/>
        </a:xfrm>
      </p:grpSpPr>
      <p:sp>
        <p:nvSpPr>
          <p:cNvPr id="155" name="Google Shape;155;p25"/>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1.3.3 System Registers</a:t>
            </a:r>
            <a:endParaRPr/>
          </a:p>
        </p:txBody>
      </p:sp>
      <p:sp>
        <p:nvSpPr>
          <p:cNvPr id="156" name="Google Shape;156;p25"/>
          <p:cNvSpPr txBox="1"/>
          <p:nvPr/>
        </p:nvSpPr>
        <p:spPr>
          <a:xfrm>
            <a:off x="471500" y="1398250"/>
            <a:ext cx="2786400" cy="330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latin typeface="Roboto"/>
                <a:ea typeface="Roboto"/>
                <a:cs typeface="Roboto"/>
                <a:sym typeface="Roboto"/>
              </a:rPr>
              <a:t>Algunos registros </a:t>
            </a:r>
            <a:r>
              <a:rPr lang="es">
                <a:latin typeface="Roboto"/>
                <a:ea typeface="Roboto"/>
                <a:cs typeface="Roboto"/>
                <a:sym typeface="Roboto"/>
              </a:rPr>
              <a:t>están</a:t>
            </a:r>
            <a:r>
              <a:rPr lang="es">
                <a:latin typeface="Roboto"/>
                <a:ea typeface="Roboto"/>
                <a:cs typeface="Roboto"/>
                <a:sym typeface="Roboto"/>
              </a:rPr>
              <a:t> diseñados </a:t>
            </a:r>
            <a:r>
              <a:rPr lang="es">
                <a:latin typeface="Roboto"/>
                <a:ea typeface="Roboto"/>
                <a:cs typeface="Roboto"/>
                <a:sym typeface="Roboto"/>
              </a:rPr>
              <a:t>específicamente</a:t>
            </a:r>
            <a:r>
              <a:rPr lang="es">
                <a:latin typeface="Roboto"/>
                <a:ea typeface="Roboto"/>
                <a:cs typeface="Roboto"/>
                <a:sym typeface="Roboto"/>
              </a:rPr>
              <a:t> para uso del S.O. Estos registros no guardan </a:t>
            </a:r>
            <a:r>
              <a:rPr lang="es">
                <a:latin typeface="Roboto"/>
                <a:ea typeface="Roboto"/>
                <a:cs typeface="Roboto"/>
                <a:sym typeface="Roboto"/>
              </a:rPr>
              <a:t>ningún</a:t>
            </a:r>
            <a:r>
              <a:rPr lang="es">
                <a:latin typeface="Roboto"/>
                <a:ea typeface="Roboto"/>
                <a:cs typeface="Roboto"/>
                <a:sym typeface="Roboto"/>
              </a:rPr>
              <a:t> valor computacional, estos registros guardan información requerida para el sistema.</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rPr lang="es">
                <a:latin typeface="Roboto"/>
                <a:ea typeface="Roboto"/>
                <a:cs typeface="Roboto"/>
                <a:sym typeface="Roboto"/>
              </a:rPr>
              <a:t>Es muy importante que estos registros no los pueda modificar ninguna </a:t>
            </a:r>
            <a:r>
              <a:rPr lang="es">
                <a:latin typeface="Roboto"/>
                <a:ea typeface="Roboto"/>
                <a:cs typeface="Roboto"/>
                <a:sym typeface="Roboto"/>
              </a:rPr>
              <a:t>aplicación.</a:t>
            </a:r>
            <a:r>
              <a:rPr lang="es">
                <a:latin typeface="Roboto"/>
                <a:ea typeface="Roboto"/>
                <a:cs typeface="Roboto"/>
                <a:sym typeface="Roboto"/>
              </a:rPr>
              <a:t> </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p:txBody>
      </p:sp>
      <p:sp>
        <p:nvSpPr>
          <p:cNvPr id="157" name="Google Shape;157;p25"/>
          <p:cNvSpPr txBox="1"/>
          <p:nvPr/>
        </p:nvSpPr>
        <p:spPr>
          <a:xfrm>
            <a:off x="4664100" y="1877625"/>
            <a:ext cx="4214700" cy="42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1800">
                <a:latin typeface="Roboto"/>
                <a:ea typeface="Roboto"/>
                <a:cs typeface="Roboto"/>
                <a:sym typeface="Roboto"/>
              </a:rPr>
              <a:t>Registros:</a:t>
            </a:r>
            <a:endParaRPr sz="1800">
              <a:latin typeface="Roboto"/>
              <a:ea typeface="Roboto"/>
              <a:cs typeface="Roboto"/>
              <a:sym typeface="Roboto"/>
            </a:endParaRPr>
          </a:p>
        </p:txBody>
      </p:sp>
      <p:sp>
        <p:nvSpPr>
          <p:cNvPr id="158" name="Google Shape;158;p25"/>
          <p:cNvSpPr txBox="1"/>
          <p:nvPr/>
        </p:nvSpPr>
        <p:spPr>
          <a:xfrm>
            <a:off x="4664100" y="2257150"/>
            <a:ext cx="3845100" cy="24468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Roboto"/>
              <a:buChar char="●"/>
            </a:pPr>
            <a:r>
              <a:rPr lang="es">
                <a:latin typeface="Roboto"/>
                <a:ea typeface="Roboto"/>
                <a:cs typeface="Roboto"/>
                <a:sym typeface="Roboto"/>
              </a:rPr>
              <a:t>cr0,cr4= Guardan “flags” relacionado a diferentes modos del procesador y memoria virtual</a:t>
            </a:r>
            <a:endParaRPr>
              <a:latin typeface="Roboto"/>
              <a:ea typeface="Roboto"/>
              <a:cs typeface="Roboto"/>
              <a:sym typeface="Roboto"/>
            </a:endParaRPr>
          </a:p>
          <a:p>
            <a:pPr indent="-317500" lvl="0" marL="457200" rtl="0" algn="l">
              <a:spcBef>
                <a:spcPts val="0"/>
              </a:spcBef>
              <a:spcAft>
                <a:spcPts val="0"/>
              </a:spcAft>
              <a:buSzPts val="1400"/>
              <a:buFont typeface="Roboto"/>
              <a:buChar char="●"/>
            </a:pPr>
            <a:r>
              <a:rPr lang="es">
                <a:latin typeface="Roboto"/>
                <a:ea typeface="Roboto"/>
                <a:cs typeface="Roboto"/>
                <a:sym typeface="Roboto"/>
              </a:rPr>
              <a:t>cr2,cr3= Usados para soportar memoria virtual</a:t>
            </a:r>
            <a:endParaRPr>
              <a:latin typeface="Roboto"/>
              <a:ea typeface="Roboto"/>
              <a:cs typeface="Roboto"/>
              <a:sym typeface="Roboto"/>
            </a:endParaRPr>
          </a:p>
          <a:p>
            <a:pPr indent="-317500" lvl="0" marL="457200" rtl="0" algn="l">
              <a:spcBef>
                <a:spcPts val="0"/>
              </a:spcBef>
              <a:spcAft>
                <a:spcPts val="0"/>
              </a:spcAft>
              <a:buSzPts val="1400"/>
              <a:buFont typeface="Roboto"/>
              <a:buChar char="●"/>
            </a:pPr>
            <a:r>
              <a:rPr lang="es">
                <a:latin typeface="Roboto"/>
                <a:ea typeface="Roboto"/>
                <a:cs typeface="Roboto"/>
                <a:sym typeface="Roboto"/>
              </a:rPr>
              <a:t>cr8(trp)= Realiza una </a:t>
            </a:r>
            <a:r>
              <a:rPr lang="es">
                <a:latin typeface="Roboto"/>
                <a:ea typeface="Roboto"/>
                <a:cs typeface="Roboto"/>
                <a:sym typeface="Roboto"/>
              </a:rPr>
              <a:t>afinación</a:t>
            </a:r>
            <a:r>
              <a:rPr lang="es">
                <a:latin typeface="Roboto"/>
                <a:ea typeface="Roboto"/>
                <a:cs typeface="Roboto"/>
                <a:sym typeface="Roboto"/>
              </a:rPr>
              <a:t> del mecanismo de interruptores </a:t>
            </a:r>
            <a:endParaRPr>
              <a:latin typeface="Roboto"/>
              <a:ea typeface="Roboto"/>
              <a:cs typeface="Roboto"/>
              <a:sym typeface="Roboto"/>
            </a:endParaRPr>
          </a:p>
          <a:p>
            <a:pPr indent="0" lvl="0" marL="457200" rtl="0" algn="l">
              <a:spcBef>
                <a:spcPts val="0"/>
              </a:spcBef>
              <a:spcAft>
                <a:spcPts val="0"/>
              </a:spcAft>
              <a:buNone/>
            </a:pPr>
            <a:r>
              <a:t/>
            </a:r>
            <a:endParaRPr>
              <a:latin typeface="Roboto"/>
              <a:ea typeface="Roboto"/>
              <a:cs typeface="Roboto"/>
              <a:sym typeface="Robo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2" name="Shape 162"/>
        <p:cNvGrpSpPr/>
        <p:nvPr/>
      </p:nvGrpSpPr>
      <p:grpSpPr>
        <a:xfrm>
          <a:off x="0" y="0"/>
          <a:ext cx="0" cy="0"/>
          <a:chOff x="0" y="0"/>
          <a:chExt cx="0" cy="0"/>
        </a:xfrm>
      </p:grpSpPr>
      <p:sp>
        <p:nvSpPr>
          <p:cNvPr id="163" name="Google Shape;163;p26"/>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26"/>
          <p:cNvSpPr txBox="1"/>
          <p:nvPr/>
        </p:nvSpPr>
        <p:spPr>
          <a:xfrm>
            <a:off x="766800" y="1363875"/>
            <a:ext cx="4214700" cy="42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1800">
                <a:latin typeface="Roboto"/>
                <a:ea typeface="Roboto"/>
                <a:cs typeface="Roboto"/>
                <a:sym typeface="Roboto"/>
              </a:rPr>
              <a:t>Registros:</a:t>
            </a:r>
            <a:endParaRPr sz="1800">
              <a:latin typeface="Roboto"/>
              <a:ea typeface="Roboto"/>
              <a:cs typeface="Roboto"/>
              <a:sym typeface="Roboto"/>
            </a:endParaRPr>
          </a:p>
        </p:txBody>
      </p:sp>
      <p:sp>
        <p:nvSpPr>
          <p:cNvPr id="165" name="Google Shape;165;p26"/>
          <p:cNvSpPr txBox="1"/>
          <p:nvPr/>
        </p:nvSpPr>
        <p:spPr>
          <a:xfrm>
            <a:off x="766800" y="1793175"/>
            <a:ext cx="4993200" cy="27465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Roboto"/>
              <a:buChar char="●"/>
            </a:pPr>
            <a:r>
              <a:rPr lang="es">
                <a:latin typeface="Roboto"/>
                <a:ea typeface="Roboto"/>
                <a:cs typeface="Roboto"/>
                <a:sym typeface="Roboto"/>
              </a:rPr>
              <a:t>efer= Registro de “flags” que controlan el modo del procesador</a:t>
            </a:r>
            <a:endParaRPr>
              <a:latin typeface="Roboto"/>
              <a:ea typeface="Roboto"/>
              <a:cs typeface="Roboto"/>
              <a:sym typeface="Roboto"/>
            </a:endParaRPr>
          </a:p>
          <a:p>
            <a:pPr indent="0" lvl="0" marL="457200" rtl="0" algn="l">
              <a:spcBef>
                <a:spcPts val="0"/>
              </a:spcBef>
              <a:spcAft>
                <a:spcPts val="0"/>
              </a:spcAft>
              <a:buNone/>
            </a:pPr>
            <a:r>
              <a:t/>
            </a:r>
            <a:endParaRPr>
              <a:latin typeface="Roboto"/>
              <a:ea typeface="Roboto"/>
              <a:cs typeface="Roboto"/>
              <a:sym typeface="Roboto"/>
            </a:endParaRPr>
          </a:p>
          <a:p>
            <a:pPr indent="-317500" lvl="0" marL="457200" rtl="0" algn="l">
              <a:spcBef>
                <a:spcPts val="0"/>
              </a:spcBef>
              <a:spcAft>
                <a:spcPts val="0"/>
              </a:spcAft>
              <a:buSzPts val="1400"/>
              <a:buFont typeface="Roboto"/>
              <a:buChar char="●"/>
            </a:pPr>
            <a:r>
              <a:rPr lang="es">
                <a:latin typeface="Roboto"/>
                <a:ea typeface="Roboto"/>
                <a:cs typeface="Roboto"/>
                <a:sym typeface="Roboto"/>
              </a:rPr>
              <a:t>idtr= </a:t>
            </a:r>
            <a:r>
              <a:rPr lang="es">
                <a:latin typeface="Roboto"/>
                <a:ea typeface="Roboto"/>
                <a:cs typeface="Roboto"/>
                <a:sym typeface="Roboto"/>
              </a:rPr>
              <a:t>Almacena la dirección de memoria</a:t>
            </a:r>
            <a:r>
              <a:rPr lang="es">
                <a:latin typeface="Roboto"/>
                <a:ea typeface="Roboto"/>
                <a:cs typeface="Roboto"/>
                <a:sym typeface="Roboto"/>
              </a:rPr>
              <a:t> del interruptor </a:t>
            </a:r>
            <a:r>
              <a:rPr lang="es">
                <a:latin typeface="Roboto"/>
                <a:ea typeface="Roboto"/>
                <a:cs typeface="Roboto"/>
                <a:sym typeface="Roboto"/>
              </a:rPr>
              <a:t>descripción</a:t>
            </a:r>
            <a:r>
              <a:rPr lang="es">
                <a:latin typeface="Roboto"/>
                <a:ea typeface="Roboto"/>
                <a:cs typeface="Roboto"/>
                <a:sym typeface="Roboto"/>
              </a:rPr>
              <a:t> tabla</a:t>
            </a:r>
            <a:endParaRPr>
              <a:latin typeface="Roboto"/>
              <a:ea typeface="Roboto"/>
              <a:cs typeface="Roboto"/>
              <a:sym typeface="Roboto"/>
            </a:endParaRPr>
          </a:p>
          <a:p>
            <a:pPr indent="0" lvl="0" marL="457200" rtl="0" algn="l">
              <a:spcBef>
                <a:spcPts val="0"/>
              </a:spcBef>
              <a:spcAft>
                <a:spcPts val="0"/>
              </a:spcAft>
              <a:buNone/>
            </a:pPr>
            <a:r>
              <a:t/>
            </a:r>
            <a:endParaRPr>
              <a:latin typeface="Roboto"/>
              <a:ea typeface="Roboto"/>
              <a:cs typeface="Roboto"/>
              <a:sym typeface="Roboto"/>
            </a:endParaRPr>
          </a:p>
          <a:p>
            <a:pPr indent="-317500" lvl="0" marL="457200" rtl="0" algn="l">
              <a:spcBef>
                <a:spcPts val="0"/>
              </a:spcBef>
              <a:spcAft>
                <a:spcPts val="0"/>
              </a:spcAft>
              <a:buSzPts val="1400"/>
              <a:buFont typeface="Roboto"/>
              <a:buChar char="●"/>
            </a:pPr>
            <a:r>
              <a:rPr lang="es">
                <a:latin typeface="Roboto"/>
                <a:ea typeface="Roboto"/>
                <a:cs typeface="Roboto"/>
                <a:sym typeface="Roboto"/>
              </a:rPr>
              <a:t>gdtr y ldtr=</a:t>
            </a:r>
            <a:r>
              <a:rPr lang="es">
                <a:latin typeface="Roboto"/>
                <a:ea typeface="Roboto"/>
                <a:cs typeface="Roboto"/>
                <a:sym typeface="Roboto"/>
              </a:rPr>
              <a:t> Almacena la dirección de memoria de las tablas descriptivas</a:t>
            </a:r>
            <a:endParaRPr>
              <a:latin typeface="Roboto"/>
              <a:ea typeface="Roboto"/>
              <a:cs typeface="Roboto"/>
              <a:sym typeface="Roboto"/>
            </a:endParaRPr>
          </a:p>
          <a:p>
            <a:pPr indent="0" lvl="0" marL="457200" rtl="0" algn="l">
              <a:spcBef>
                <a:spcPts val="0"/>
              </a:spcBef>
              <a:spcAft>
                <a:spcPts val="0"/>
              </a:spcAft>
              <a:buNone/>
            </a:pPr>
            <a:r>
              <a:t/>
            </a:r>
            <a:endParaRPr>
              <a:latin typeface="Roboto"/>
              <a:ea typeface="Roboto"/>
              <a:cs typeface="Roboto"/>
              <a:sym typeface="Roboto"/>
            </a:endParaRPr>
          </a:p>
          <a:p>
            <a:pPr indent="-317500" lvl="0" marL="457200" rtl="0" algn="l">
              <a:spcBef>
                <a:spcPts val="0"/>
              </a:spcBef>
              <a:spcAft>
                <a:spcPts val="0"/>
              </a:spcAft>
              <a:buSzPts val="1400"/>
              <a:buFont typeface="Roboto"/>
              <a:buChar char="●"/>
            </a:pPr>
            <a:r>
              <a:rPr lang="es">
                <a:latin typeface="Roboto"/>
                <a:ea typeface="Roboto"/>
                <a:cs typeface="Roboto"/>
                <a:sym typeface="Roboto"/>
              </a:rPr>
              <a:t>cs,ds,ss,es,gs,fs= “Segment Register” se implementan en el modo privilegiado del procesador.</a:t>
            </a:r>
            <a:endParaRPr>
              <a:latin typeface="Roboto"/>
              <a:ea typeface="Roboto"/>
              <a:cs typeface="Roboto"/>
              <a:sym typeface="Robo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9" name="Shape 169"/>
        <p:cNvGrpSpPr/>
        <p:nvPr/>
      </p:nvGrpSpPr>
      <p:grpSpPr>
        <a:xfrm>
          <a:off x="0" y="0"/>
          <a:ext cx="0" cy="0"/>
          <a:chOff x="0" y="0"/>
          <a:chExt cx="0" cy="0"/>
        </a:xfrm>
      </p:grpSpPr>
      <p:sp>
        <p:nvSpPr>
          <p:cNvPr id="170" name="Google Shape;170;p27"/>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Descomposición de los registros rsi y rdi</a:t>
            </a:r>
            <a:endParaRPr/>
          </a:p>
        </p:txBody>
      </p:sp>
      <p:pic>
        <p:nvPicPr>
          <p:cNvPr id="171" name="Google Shape;171;p27"/>
          <p:cNvPicPr preferRelativeResize="0"/>
          <p:nvPr/>
        </p:nvPicPr>
        <p:blipFill rotWithShape="1">
          <a:blip r:embed="rId3">
            <a:alphaModFix/>
          </a:blip>
          <a:srcRect b="21602" l="18404" r="16355" t="18556"/>
          <a:stretch/>
        </p:blipFill>
        <p:spPr>
          <a:xfrm>
            <a:off x="997475" y="1394350"/>
            <a:ext cx="7056000" cy="36406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5" name="Shape 175"/>
        <p:cNvGrpSpPr/>
        <p:nvPr/>
      </p:nvGrpSpPr>
      <p:grpSpPr>
        <a:xfrm>
          <a:off x="0" y="0"/>
          <a:ext cx="0" cy="0"/>
          <a:chOff x="0" y="0"/>
          <a:chExt cx="0" cy="0"/>
        </a:xfrm>
      </p:grpSpPr>
      <p:sp>
        <p:nvSpPr>
          <p:cNvPr id="176" name="Google Shape;176;p28"/>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Descomposición de los registros rsp y rbp</a:t>
            </a:r>
            <a:endParaRPr/>
          </a:p>
        </p:txBody>
      </p:sp>
      <p:pic>
        <p:nvPicPr>
          <p:cNvPr id="177" name="Google Shape;177;p28"/>
          <p:cNvPicPr preferRelativeResize="0"/>
          <p:nvPr/>
        </p:nvPicPr>
        <p:blipFill rotWithShape="1">
          <a:blip r:embed="rId3">
            <a:alphaModFix/>
          </a:blip>
          <a:srcRect b="24745" l="15207" r="10098" t="3446"/>
          <a:stretch/>
        </p:blipFill>
        <p:spPr>
          <a:xfrm>
            <a:off x="1027263" y="1267350"/>
            <a:ext cx="7089514" cy="38338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1" name="Shape 181"/>
        <p:cNvGrpSpPr/>
        <p:nvPr/>
      </p:nvGrpSpPr>
      <p:grpSpPr>
        <a:xfrm>
          <a:off x="0" y="0"/>
          <a:ext cx="0" cy="0"/>
          <a:chOff x="0" y="0"/>
          <a:chExt cx="0" cy="0"/>
        </a:xfrm>
      </p:grpSpPr>
      <p:sp>
        <p:nvSpPr>
          <p:cNvPr id="182" name="Google Shape;182;p29"/>
          <p:cNvSpPr txBox="1"/>
          <p:nvPr>
            <p:ph type="title"/>
          </p:nvPr>
        </p:nvSpPr>
        <p:spPr>
          <a:xfrm>
            <a:off x="311725" y="500925"/>
            <a:ext cx="3706500" cy="250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4 VIRTUAL MEMORY</a:t>
            </a:r>
            <a:endParaRPr/>
          </a:p>
        </p:txBody>
      </p:sp>
      <p:sp>
        <p:nvSpPr>
          <p:cNvPr id="183" name="Google Shape;183;p29"/>
          <p:cNvSpPr txBox="1"/>
          <p:nvPr>
            <p:ph idx="1" type="body"/>
          </p:nvPr>
        </p:nvSpPr>
        <p:spPr>
          <a:xfrm>
            <a:off x="4644675" y="500925"/>
            <a:ext cx="4166400" cy="4098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7" name="Shape 187"/>
        <p:cNvGrpSpPr/>
        <p:nvPr/>
      </p:nvGrpSpPr>
      <p:grpSpPr>
        <a:xfrm>
          <a:off x="0" y="0"/>
          <a:ext cx="0" cy="0"/>
          <a:chOff x="0" y="0"/>
          <a:chExt cx="0" cy="0"/>
        </a:xfrm>
      </p:grpSpPr>
      <p:sp>
        <p:nvSpPr>
          <p:cNvPr id="188" name="Google Shape;188;p30"/>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4.1 Caching</a:t>
            </a:r>
            <a:endParaRPr/>
          </a:p>
        </p:txBody>
      </p:sp>
      <p:pic>
        <p:nvPicPr>
          <p:cNvPr id="189" name="Google Shape;189;p30"/>
          <p:cNvPicPr preferRelativeResize="0"/>
          <p:nvPr/>
        </p:nvPicPr>
        <p:blipFill>
          <a:blip r:embed="rId3">
            <a:alphaModFix/>
          </a:blip>
          <a:stretch>
            <a:fillRect/>
          </a:stretch>
        </p:blipFill>
        <p:spPr>
          <a:xfrm>
            <a:off x="1037775" y="3572725"/>
            <a:ext cx="7068524" cy="1570775"/>
          </a:xfrm>
          <a:prstGeom prst="rect">
            <a:avLst/>
          </a:prstGeom>
          <a:noFill/>
          <a:ln>
            <a:noFill/>
          </a:ln>
        </p:spPr>
      </p:pic>
      <p:sp>
        <p:nvSpPr>
          <p:cNvPr id="190" name="Google Shape;190;p30"/>
          <p:cNvSpPr txBox="1"/>
          <p:nvPr/>
        </p:nvSpPr>
        <p:spPr>
          <a:xfrm>
            <a:off x="537300" y="1308925"/>
            <a:ext cx="8069400" cy="226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latin typeface="Roboto"/>
                <a:ea typeface="Roboto"/>
                <a:cs typeface="Roboto"/>
                <a:sym typeface="Roboto"/>
              </a:rPr>
              <a:t>Internet es un gran almacenamiento de datos. Puede acceder a cualquier parte, pero el retraso después de realizar una consulta puede ser significativo y para suavizar su experiencia de navegación el navegador web almacena en caché las páginas web y sus elementos (imágenes, hojas de estilo, etc.). </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rPr lang="es">
                <a:latin typeface="Roboto"/>
                <a:ea typeface="Roboto"/>
                <a:cs typeface="Roboto"/>
                <a:sym typeface="Roboto"/>
              </a:rPr>
              <a:t>El navegador guarda los datos en el disco duro o en la RAM (memoria de acceso aleatorio) para dar mucho acceso más rápido a una copia local.</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rPr lang="es">
                <a:latin typeface="Roboto"/>
                <a:ea typeface="Roboto"/>
                <a:cs typeface="Roboto"/>
                <a:sym typeface="Roboto"/>
              </a:rPr>
              <a:t>El mecanismo de memoria virtual nos permite, entre otras cosas, utilizar la memoria física como caché para fragmentos de código de programa y datos.</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4" name="Shape 194"/>
        <p:cNvGrpSpPr/>
        <p:nvPr/>
      </p:nvGrpSpPr>
      <p:grpSpPr>
        <a:xfrm>
          <a:off x="0" y="0"/>
          <a:ext cx="0" cy="0"/>
          <a:chOff x="0" y="0"/>
          <a:chExt cx="0" cy="0"/>
        </a:xfrm>
      </p:grpSpPr>
      <p:sp>
        <p:nvSpPr>
          <p:cNvPr id="195" name="Google Shape;195;p31"/>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4.2 Motivation</a:t>
            </a:r>
            <a:endParaRPr/>
          </a:p>
        </p:txBody>
      </p:sp>
      <p:sp>
        <p:nvSpPr>
          <p:cNvPr id="196" name="Google Shape;196;p31"/>
          <p:cNvSpPr txBox="1"/>
          <p:nvPr/>
        </p:nvSpPr>
        <p:spPr>
          <a:xfrm>
            <a:off x="500397" y="1697648"/>
            <a:ext cx="8143200" cy="5376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s" sz="2100">
                <a:solidFill>
                  <a:srgbClr val="222222"/>
                </a:solidFill>
                <a:highlight>
                  <a:srgbClr val="F8F9FA"/>
                </a:highlight>
              </a:rPr>
              <a:t>En un sistema multitarea, se requiere un marco que soporte un ejecución de múltiples programas en paralelo. En este caso, un sistema operativo necesita algún tipo de gestión de la memoria para hacer frente a los siguientes desafíos:</a:t>
            </a:r>
            <a:endParaRPr sz="2100">
              <a:solidFill>
                <a:srgbClr val="222222"/>
              </a:solidFill>
              <a:highlight>
                <a:srgbClr val="F8F9FA"/>
              </a:highlight>
            </a:endParaRPr>
          </a:p>
          <a:p>
            <a:pPr indent="0" lvl="0" marL="0" rtl="0" algn="just">
              <a:spcBef>
                <a:spcPts val="0"/>
              </a:spcBef>
              <a:spcAft>
                <a:spcPts val="0"/>
              </a:spcAft>
              <a:buNone/>
            </a:pPr>
            <a:r>
              <a:t/>
            </a:r>
            <a:endParaRPr sz="2100">
              <a:latin typeface="Roboto"/>
              <a:ea typeface="Roboto"/>
              <a:cs typeface="Roboto"/>
              <a:sym typeface="Roboto"/>
            </a:endParaRPr>
          </a:p>
          <a:p>
            <a:pPr indent="0" lvl="0" marL="0" rtl="0" algn="just">
              <a:spcBef>
                <a:spcPts val="0"/>
              </a:spcBef>
              <a:spcAft>
                <a:spcPts val="0"/>
              </a:spcAft>
              <a:buNone/>
            </a:pPr>
            <a:r>
              <a:rPr lang="es" sz="2100">
                <a:solidFill>
                  <a:srgbClr val="222222"/>
                </a:solidFill>
                <a:highlight>
                  <a:srgbClr val="F8F9FA"/>
                </a:highlight>
              </a:rPr>
              <a:t>-Ejecutar programas de tamaño arbitrario (incluso mayor que el tamaño de la memoria física).</a:t>
            </a:r>
            <a:endParaRPr sz="2100">
              <a:solidFill>
                <a:srgbClr val="222222"/>
              </a:solidFill>
              <a:highlight>
                <a:srgbClr val="F8F9FA"/>
              </a:highlight>
            </a:endParaRPr>
          </a:p>
          <a:p>
            <a:pPr indent="0" lvl="0" marL="0" marR="38100" rtl="0" algn="l">
              <a:lnSpc>
                <a:spcPct val="128571"/>
              </a:lnSpc>
              <a:spcBef>
                <a:spcPts val="0"/>
              </a:spcBef>
              <a:spcAft>
                <a:spcPts val="0"/>
              </a:spcAft>
              <a:buNone/>
            </a:pPr>
            <a:r>
              <a:rPr lang="es" sz="2100">
                <a:solidFill>
                  <a:srgbClr val="222222"/>
                </a:solidFill>
                <a:highlight>
                  <a:srgbClr val="F8F9FA"/>
                </a:highlight>
              </a:rPr>
              <a:t>-Tener varios programas en la memoria al mismo tiempo.</a:t>
            </a:r>
            <a:endParaRPr sz="2100">
              <a:solidFill>
                <a:srgbClr val="222222"/>
              </a:solidFill>
              <a:highlight>
                <a:srgbClr val="F8F9FA"/>
              </a:highlight>
            </a:endParaRPr>
          </a:p>
          <a:p>
            <a:pPr indent="0" lvl="0" marL="0" marR="38100" rtl="0" algn="l">
              <a:lnSpc>
                <a:spcPct val="128571"/>
              </a:lnSpc>
              <a:spcBef>
                <a:spcPts val="0"/>
              </a:spcBef>
              <a:spcAft>
                <a:spcPts val="0"/>
              </a:spcAft>
              <a:buNone/>
            </a:pPr>
            <a:r>
              <a:rPr lang="es" sz="2100">
                <a:solidFill>
                  <a:srgbClr val="222222"/>
                </a:solidFill>
                <a:highlight>
                  <a:srgbClr val="F8F9FA"/>
                </a:highlight>
              </a:rPr>
              <a:t>-Almacenar programas en cualquier lugar de la memoria física</a:t>
            </a:r>
            <a:endParaRPr sz="2100">
              <a:solidFill>
                <a:srgbClr val="222222"/>
              </a:solidFill>
              <a:highlight>
                <a:srgbClr val="F8F9FA"/>
              </a:highlight>
            </a:endParaRPr>
          </a:p>
          <a:p>
            <a:pPr indent="0" lvl="0" marL="0" marR="38100" rtl="0" algn="l">
              <a:lnSpc>
                <a:spcPct val="128571"/>
              </a:lnSpc>
              <a:spcBef>
                <a:spcPts val="0"/>
              </a:spcBef>
              <a:spcAft>
                <a:spcPts val="0"/>
              </a:spcAft>
              <a:buNone/>
            </a:pPr>
            <a:r>
              <a:t/>
            </a:r>
            <a:endParaRPr sz="2100">
              <a:solidFill>
                <a:srgbClr val="222222"/>
              </a:solidFill>
              <a:highlight>
                <a:srgbClr val="F8F9FA"/>
              </a:highlight>
            </a:endParaRPr>
          </a:p>
          <a:p>
            <a:pPr indent="0" lvl="0" marL="0" marR="38100" rtl="0" algn="l">
              <a:lnSpc>
                <a:spcPct val="128571"/>
              </a:lnSpc>
              <a:spcBef>
                <a:spcPts val="0"/>
              </a:spcBef>
              <a:spcAft>
                <a:spcPts val="0"/>
              </a:spcAft>
              <a:buNone/>
            </a:pPr>
            <a:r>
              <a:t/>
            </a:r>
            <a:endParaRPr sz="2100">
              <a:solidFill>
                <a:srgbClr val="222222"/>
              </a:solidFill>
              <a:highlight>
                <a:srgbClr val="F8F9FA"/>
              </a:highlight>
            </a:endParaRPr>
          </a:p>
          <a:p>
            <a:pPr indent="0" lvl="0" marL="0" marR="38100" rtl="0" algn="l">
              <a:lnSpc>
                <a:spcPct val="128571"/>
              </a:lnSpc>
              <a:spcBef>
                <a:spcPts val="0"/>
              </a:spcBef>
              <a:spcAft>
                <a:spcPts val="0"/>
              </a:spcAft>
              <a:buNone/>
            </a:pPr>
            <a:r>
              <a:t/>
            </a:r>
            <a:endParaRPr sz="2100">
              <a:solidFill>
                <a:srgbClr val="222222"/>
              </a:solidFill>
              <a:highlight>
                <a:srgbClr val="F8F9FA"/>
              </a:highlight>
            </a:endParaRPr>
          </a:p>
          <a:p>
            <a:pPr indent="0" lvl="0" marL="0" rtl="0" algn="just">
              <a:spcBef>
                <a:spcPts val="0"/>
              </a:spcBef>
              <a:spcAft>
                <a:spcPts val="0"/>
              </a:spcAft>
              <a:buNone/>
            </a:pPr>
            <a:r>
              <a:t/>
            </a:r>
            <a:endParaRPr sz="2100">
              <a:solidFill>
                <a:srgbClr val="222222"/>
              </a:solidFill>
              <a:highlight>
                <a:srgbClr val="F8F9FA"/>
              </a:highlight>
            </a:endParaRPr>
          </a:p>
          <a:p>
            <a:pPr indent="0" lvl="0" marL="0" rtl="0" algn="just">
              <a:spcBef>
                <a:spcPts val="0"/>
              </a:spcBef>
              <a:spcAft>
                <a:spcPts val="0"/>
              </a:spcAft>
              <a:buNone/>
            </a:pPr>
            <a:r>
              <a:t/>
            </a:r>
            <a:endParaRPr sz="2100">
              <a:latin typeface="Roboto"/>
              <a:ea typeface="Roboto"/>
              <a:cs typeface="Roboto"/>
              <a:sym typeface="Robo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 name="Shape 69"/>
        <p:cNvGrpSpPr/>
        <p:nvPr/>
      </p:nvGrpSpPr>
      <p:grpSpPr>
        <a:xfrm>
          <a:off x="0" y="0"/>
          <a:ext cx="0" cy="0"/>
          <a:chOff x="0" y="0"/>
          <a:chExt cx="0" cy="0"/>
        </a:xfrm>
      </p:grpSpPr>
      <p:sp>
        <p:nvSpPr>
          <p:cNvPr id="70" name="Google Shape;70;p14"/>
          <p:cNvSpPr txBox="1"/>
          <p:nvPr>
            <p:ph type="title"/>
          </p:nvPr>
        </p:nvSpPr>
        <p:spPr>
          <a:xfrm>
            <a:off x="311725" y="500925"/>
            <a:ext cx="3706500" cy="250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46 BASIC GATES</a:t>
            </a:r>
            <a:endParaRPr/>
          </a:p>
        </p:txBody>
      </p:sp>
      <p:sp>
        <p:nvSpPr>
          <p:cNvPr id="71" name="Google Shape;71;p14"/>
          <p:cNvSpPr txBox="1"/>
          <p:nvPr>
            <p:ph idx="1" type="body"/>
          </p:nvPr>
        </p:nvSpPr>
        <p:spPr>
          <a:xfrm>
            <a:off x="4644675" y="500925"/>
            <a:ext cx="4166400" cy="4098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0" name="Shape 200"/>
        <p:cNvGrpSpPr/>
        <p:nvPr/>
      </p:nvGrpSpPr>
      <p:grpSpPr>
        <a:xfrm>
          <a:off x="0" y="0"/>
          <a:ext cx="0" cy="0"/>
          <a:chOff x="0" y="0"/>
          <a:chExt cx="0" cy="0"/>
        </a:xfrm>
      </p:grpSpPr>
      <p:sp>
        <p:nvSpPr>
          <p:cNvPr id="201" name="Google Shape;201;p32"/>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4.2 Motivation</a:t>
            </a:r>
            <a:endParaRPr/>
          </a:p>
        </p:txBody>
      </p:sp>
      <p:sp>
        <p:nvSpPr>
          <p:cNvPr id="202" name="Google Shape;202;p32"/>
          <p:cNvSpPr txBox="1"/>
          <p:nvPr/>
        </p:nvSpPr>
        <p:spPr>
          <a:xfrm>
            <a:off x="496125" y="1360375"/>
            <a:ext cx="8191200" cy="1831800"/>
          </a:xfrm>
          <a:prstGeom prst="rect">
            <a:avLst/>
          </a:prstGeom>
          <a:noFill/>
          <a:ln>
            <a:noFill/>
          </a:ln>
        </p:spPr>
        <p:txBody>
          <a:bodyPr anchorCtr="0" anchor="t" bIns="91425" lIns="91425" spcFirstLastPara="1" rIns="91425" wrap="square" tIns="91425">
            <a:noAutofit/>
          </a:bodyPr>
          <a:lstStyle/>
          <a:p>
            <a:pPr indent="0" lvl="0" marL="0" marR="38100" rtl="0" algn="just">
              <a:lnSpc>
                <a:spcPct val="128571"/>
              </a:lnSpc>
              <a:spcBef>
                <a:spcPts val="0"/>
              </a:spcBef>
              <a:spcAft>
                <a:spcPts val="0"/>
              </a:spcAft>
              <a:buNone/>
            </a:pPr>
            <a:r>
              <a:rPr lang="es" sz="2100">
                <a:solidFill>
                  <a:srgbClr val="222222"/>
                </a:solidFill>
                <a:highlight>
                  <a:srgbClr val="F8F9FA"/>
                </a:highlight>
              </a:rPr>
              <a:t>-Liberar a los programadores de las tareas de administración de memoria tanto como sea posible.</a:t>
            </a:r>
            <a:endParaRPr sz="2100">
              <a:solidFill>
                <a:srgbClr val="222222"/>
              </a:solidFill>
              <a:highlight>
                <a:srgbClr val="F8F9FA"/>
              </a:highlight>
            </a:endParaRPr>
          </a:p>
          <a:p>
            <a:pPr indent="0" lvl="0" marL="0" marR="38100" rtl="0" algn="just">
              <a:lnSpc>
                <a:spcPct val="128571"/>
              </a:lnSpc>
              <a:spcBef>
                <a:spcPts val="0"/>
              </a:spcBef>
              <a:spcAft>
                <a:spcPts val="0"/>
              </a:spcAft>
              <a:buNone/>
            </a:pPr>
            <a:r>
              <a:rPr lang="es" sz="2100">
                <a:solidFill>
                  <a:srgbClr val="222222"/>
                </a:solidFill>
                <a:highlight>
                  <a:srgbClr val="F8F9FA"/>
                </a:highlight>
              </a:rPr>
              <a:t>-Uso efectivo de datos y códigos compartidos.</a:t>
            </a:r>
            <a:endParaRPr sz="2100">
              <a:solidFill>
                <a:srgbClr val="222222"/>
              </a:solidFill>
              <a:highlight>
                <a:srgbClr val="F8F9FA"/>
              </a:highlight>
            </a:endParaRPr>
          </a:p>
          <a:p>
            <a:pPr indent="0" lvl="0" marL="0" rtl="0" algn="just">
              <a:spcBef>
                <a:spcPts val="0"/>
              </a:spcBef>
              <a:spcAft>
                <a:spcPts val="0"/>
              </a:spcAft>
              <a:buNone/>
            </a:pPr>
            <a:r>
              <a:t/>
            </a:r>
            <a:endParaRPr sz="2100">
              <a:latin typeface="Roboto"/>
              <a:ea typeface="Roboto"/>
              <a:cs typeface="Roboto"/>
              <a:sym typeface="Roboto"/>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6" name="Shape 206"/>
        <p:cNvGrpSpPr/>
        <p:nvPr/>
      </p:nvGrpSpPr>
      <p:grpSpPr>
        <a:xfrm>
          <a:off x="0" y="0"/>
          <a:ext cx="0" cy="0"/>
          <a:chOff x="0" y="0"/>
          <a:chExt cx="0" cy="0"/>
        </a:xfrm>
      </p:grpSpPr>
      <p:sp>
        <p:nvSpPr>
          <p:cNvPr id="207" name="Google Shape;207;p33"/>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4.3 Address Spaces</a:t>
            </a:r>
            <a:endParaRPr/>
          </a:p>
        </p:txBody>
      </p:sp>
      <p:sp>
        <p:nvSpPr>
          <p:cNvPr id="208" name="Google Shape;208;p33"/>
          <p:cNvSpPr txBox="1"/>
          <p:nvPr/>
        </p:nvSpPr>
        <p:spPr>
          <a:xfrm>
            <a:off x="330625" y="1234541"/>
            <a:ext cx="8482800" cy="3502200"/>
          </a:xfrm>
          <a:prstGeom prst="rect">
            <a:avLst/>
          </a:prstGeom>
          <a:noFill/>
          <a:ln>
            <a:noFill/>
          </a:ln>
        </p:spPr>
        <p:txBody>
          <a:bodyPr anchorCtr="0" anchor="t" bIns="91425" lIns="91425" spcFirstLastPara="1" rIns="91425" wrap="square" tIns="91425">
            <a:noAutofit/>
          </a:bodyPr>
          <a:lstStyle/>
          <a:p>
            <a:pPr indent="0" lvl="0" marL="0" marR="38100" rtl="0" algn="just">
              <a:lnSpc>
                <a:spcPct val="128571"/>
              </a:lnSpc>
              <a:spcBef>
                <a:spcPts val="0"/>
              </a:spcBef>
              <a:spcAft>
                <a:spcPts val="0"/>
              </a:spcAft>
              <a:buNone/>
            </a:pPr>
            <a:r>
              <a:rPr lang="es" sz="2100">
                <a:solidFill>
                  <a:srgbClr val="222222"/>
                </a:solidFill>
                <a:highlight>
                  <a:srgbClr val="F8F9FA"/>
                </a:highlight>
              </a:rPr>
              <a:t>El espacio de direcciones es un rango de direcciones. Vemos dos tipos de espacios de direcciones:</a:t>
            </a:r>
            <a:endParaRPr sz="2100">
              <a:solidFill>
                <a:srgbClr val="222222"/>
              </a:solidFill>
              <a:highlight>
                <a:srgbClr val="F8F9FA"/>
              </a:highlight>
            </a:endParaRPr>
          </a:p>
          <a:p>
            <a:pPr indent="-361950" lvl="0" marL="457200" marR="38100" rtl="0" algn="just">
              <a:lnSpc>
                <a:spcPct val="128571"/>
              </a:lnSpc>
              <a:spcBef>
                <a:spcPts val="0"/>
              </a:spcBef>
              <a:spcAft>
                <a:spcPts val="0"/>
              </a:spcAft>
              <a:buClr>
                <a:srgbClr val="222222"/>
              </a:buClr>
              <a:buSzPts val="2100"/>
              <a:buChar char="●"/>
            </a:pPr>
            <a:r>
              <a:rPr lang="es" sz="2100">
                <a:solidFill>
                  <a:srgbClr val="222222"/>
                </a:solidFill>
                <a:highlight>
                  <a:srgbClr val="F8F9FA"/>
                </a:highlight>
              </a:rPr>
              <a:t>Dirección física, que se utiliza para acceder a los bytes en el hardware real. Hay una cierta capacidad de memoria que un procesador no puede exceder. </a:t>
            </a:r>
            <a:endParaRPr sz="2100">
              <a:solidFill>
                <a:srgbClr val="222222"/>
              </a:solidFill>
              <a:highlight>
                <a:srgbClr val="F8F9FA"/>
              </a:highlight>
            </a:endParaRPr>
          </a:p>
          <a:p>
            <a:pPr indent="0" lvl="0" marL="457200" rtl="0" algn="just">
              <a:spcBef>
                <a:spcPts val="0"/>
              </a:spcBef>
              <a:spcAft>
                <a:spcPts val="0"/>
              </a:spcAft>
              <a:buNone/>
            </a:pPr>
            <a:r>
              <a:rPr lang="es" sz="2100">
                <a:solidFill>
                  <a:srgbClr val="222222"/>
                </a:solidFill>
                <a:highlight>
                  <a:srgbClr val="F8F9FA"/>
                </a:highlight>
              </a:rPr>
              <a:t>Por ejemplo, un sistema de 32 bits no puede abordar más de 4 GB de memoria por proceso, porque 232 direcciones diferentes corresponden aproximadamente a 4 GB de memoria direccionada. </a:t>
            </a:r>
            <a:endParaRPr sz="2100">
              <a:solidFill>
                <a:srgbClr val="222222"/>
              </a:solidFill>
              <a:highlight>
                <a:srgbClr val="F8F9FA"/>
              </a:highlight>
            </a:endParaRPr>
          </a:p>
          <a:p>
            <a:pPr indent="0" lvl="0" marL="457200" marR="38100" rtl="0" algn="just">
              <a:lnSpc>
                <a:spcPct val="128571"/>
              </a:lnSpc>
              <a:spcBef>
                <a:spcPts val="0"/>
              </a:spcBef>
              <a:spcAft>
                <a:spcPts val="0"/>
              </a:spcAft>
              <a:buNone/>
            </a:pPr>
            <a:r>
              <a:t/>
            </a:r>
            <a:endParaRPr sz="2100">
              <a:solidFill>
                <a:srgbClr val="222222"/>
              </a:solidFill>
              <a:highlight>
                <a:srgbClr val="F8F9FA"/>
              </a:highlight>
            </a:endParaRPr>
          </a:p>
          <a:p>
            <a:pPr indent="0" lvl="0" marL="0" marR="38100" rtl="0" algn="just">
              <a:lnSpc>
                <a:spcPct val="128571"/>
              </a:lnSpc>
              <a:spcBef>
                <a:spcPts val="0"/>
              </a:spcBef>
              <a:spcAft>
                <a:spcPts val="0"/>
              </a:spcAft>
              <a:buNone/>
            </a:pPr>
            <a:r>
              <a:t/>
            </a:r>
            <a:endParaRPr sz="2100">
              <a:solidFill>
                <a:srgbClr val="222222"/>
              </a:solidFill>
              <a:highlight>
                <a:srgbClr val="F8F9FA"/>
              </a:highlight>
            </a:endParaRPr>
          </a:p>
          <a:p>
            <a:pPr indent="0" lvl="0" marL="0" rtl="0" algn="l">
              <a:spcBef>
                <a:spcPts val="0"/>
              </a:spcBef>
              <a:spcAft>
                <a:spcPts val="0"/>
              </a:spcAft>
              <a:buNone/>
            </a:pPr>
            <a:r>
              <a:t/>
            </a:r>
            <a:endParaRPr>
              <a:latin typeface="Roboto"/>
              <a:ea typeface="Roboto"/>
              <a:cs typeface="Roboto"/>
              <a:sym typeface="Roboto"/>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2" name="Shape 212"/>
        <p:cNvGrpSpPr/>
        <p:nvPr/>
      </p:nvGrpSpPr>
      <p:grpSpPr>
        <a:xfrm>
          <a:off x="0" y="0"/>
          <a:ext cx="0" cy="0"/>
          <a:chOff x="0" y="0"/>
          <a:chExt cx="0" cy="0"/>
        </a:xfrm>
      </p:grpSpPr>
      <p:sp>
        <p:nvSpPr>
          <p:cNvPr id="213" name="Google Shape;213;p34"/>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4.3 Address Spaces</a:t>
            </a:r>
            <a:endParaRPr/>
          </a:p>
          <a:p>
            <a:pPr indent="0" lvl="0" marL="0" rtl="0" algn="l">
              <a:spcBef>
                <a:spcPts val="0"/>
              </a:spcBef>
              <a:spcAft>
                <a:spcPts val="0"/>
              </a:spcAft>
              <a:buNone/>
            </a:pPr>
            <a:r>
              <a:t/>
            </a:r>
            <a:endParaRPr/>
          </a:p>
        </p:txBody>
      </p:sp>
      <p:sp>
        <p:nvSpPr>
          <p:cNvPr id="214" name="Google Shape;214;p34"/>
          <p:cNvSpPr txBox="1"/>
          <p:nvPr/>
        </p:nvSpPr>
        <p:spPr>
          <a:xfrm>
            <a:off x="481100" y="1372550"/>
            <a:ext cx="7782300" cy="3254400"/>
          </a:xfrm>
          <a:prstGeom prst="rect">
            <a:avLst/>
          </a:prstGeom>
          <a:noFill/>
          <a:ln>
            <a:noFill/>
          </a:ln>
        </p:spPr>
        <p:txBody>
          <a:bodyPr anchorCtr="0" anchor="t" bIns="91425" lIns="91425" spcFirstLastPara="1" rIns="91425" wrap="square" tIns="91425">
            <a:noAutofit/>
          </a:bodyPr>
          <a:lstStyle/>
          <a:p>
            <a:pPr indent="-361950" lvl="0" marL="457200" rtl="0" algn="just">
              <a:spcBef>
                <a:spcPts val="0"/>
              </a:spcBef>
              <a:spcAft>
                <a:spcPts val="0"/>
              </a:spcAft>
              <a:buClr>
                <a:srgbClr val="222222"/>
              </a:buClr>
              <a:buSzPts val="2100"/>
              <a:buChar char="●"/>
            </a:pPr>
            <a:r>
              <a:rPr lang="es" sz="2100">
                <a:solidFill>
                  <a:srgbClr val="222222"/>
                </a:solidFill>
                <a:highlight>
                  <a:srgbClr val="F8F9FA"/>
                </a:highlight>
              </a:rPr>
              <a:t>Dirección lógica es la dirección tal como la ve una aplicación.</a:t>
            </a:r>
            <a:endParaRPr sz="2100">
              <a:solidFill>
                <a:srgbClr val="222222"/>
              </a:solidFill>
              <a:highlight>
                <a:srgbClr val="F8F9FA"/>
              </a:highlight>
            </a:endParaRPr>
          </a:p>
          <a:p>
            <a:pPr indent="0" lvl="0" marL="457200" rtl="0" algn="just">
              <a:spcBef>
                <a:spcPts val="0"/>
              </a:spcBef>
              <a:spcAft>
                <a:spcPts val="0"/>
              </a:spcAft>
              <a:buNone/>
            </a:pPr>
            <a:r>
              <a:rPr lang="es" sz="2100">
                <a:solidFill>
                  <a:srgbClr val="222222"/>
                </a:solidFill>
                <a:highlight>
                  <a:srgbClr val="F8F9FA"/>
                </a:highlight>
              </a:rPr>
              <a:t>En la instrucción </a:t>
            </a:r>
            <a:r>
              <a:rPr lang="es" sz="2100">
                <a:solidFill>
                  <a:srgbClr val="222222"/>
                </a:solidFill>
                <a:highlight>
                  <a:srgbClr val="F8F9FA"/>
                </a:highlight>
              </a:rPr>
              <a:t>mov rax, [0x10bfd] hay una dirección lógica: 0x10bfd.</a:t>
            </a:r>
            <a:endParaRPr sz="2100">
              <a:solidFill>
                <a:srgbClr val="222222"/>
              </a:solidFill>
              <a:highlight>
                <a:srgbClr val="F8F9FA"/>
              </a:highlight>
            </a:endParaRPr>
          </a:p>
          <a:p>
            <a:pPr indent="0" lvl="0" marL="457200" rtl="0" algn="just">
              <a:spcBef>
                <a:spcPts val="0"/>
              </a:spcBef>
              <a:spcAft>
                <a:spcPts val="0"/>
              </a:spcAft>
              <a:buNone/>
            </a:pPr>
            <a:r>
              <a:rPr lang="es" sz="2100">
                <a:solidFill>
                  <a:srgbClr val="222222"/>
                </a:solidFill>
                <a:highlight>
                  <a:srgbClr val="F8F9FA"/>
                </a:highlight>
              </a:rPr>
              <a:t>Un programador cree que él es el único usuario de la memoria, pero nunca ve datos o instrucciones de otros programas que se ejecutan en paralelo.</a:t>
            </a:r>
            <a:endParaRPr sz="2100">
              <a:solidFill>
                <a:srgbClr val="222222"/>
              </a:solidFill>
              <a:highlight>
                <a:srgbClr val="F8F9FA"/>
              </a:highlight>
            </a:endParaRPr>
          </a:p>
          <a:p>
            <a:pPr indent="0" lvl="0" marL="0" rtl="0" algn="l">
              <a:spcBef>
                <a:spcPts val="0"/>
              </a:spcBef>
              <a:spcAft>
                <a:spcPts val="0"/>
              </a:spcAft>
              <a:buNone/>
            </a:pPr>
            <a:r>
              <a:t/>
            </a:r>
            <a:endParaRPr>
              <a:solidFill>
                <a:srgbClr val="222222"/>
              </a:solidFill>
              <a:highlight>
                <a:srgbClr val="F8F9FA"/>
              </a:highlight>
            </a:endParaRPr>
          </a:p>
          <a:p>
            <a:pPr indent="0" lvl="0" marL="0" rtl="0" algn="l">
              <a:spcBef>
                <a:spcPts val="0"/>
              </a:spcBef>
              <a:spcAft>
                <a:spcPts val="0"/>
              </a:spcAft>
              <a:buNone/>
            </a:pPr>
            <a:r>
              <a:t/>
            </a:r>
            <a:endParaRPr>
              <a:solidFill>
                <a:srgbClr val="222222"/>
              </a:solidFill>
              <a:highlight>
                <a:srgbClr val="F8F9FA"/>
              </a:highlight>
            </a:endParaRPr>
          </a:p>
          <a:p>
            <a:pPr indent="0" lvl="0" marL="457200" rtl="0" algn="just">
              <a:spcBef>
                <a:spcPts val="0"/>
              </a:spcBef>
              <a:spcAft>
                <a:spcPts val="0"/>
              </a:spcAft>
              <a:buNone/>
            </a:pPr>
            <a:r>
              <a:rPr lang="es">
                <a:solidFill>
                  <a:srgbClr val="222222"/>
                </a:solidFill>
                <a:highlight>
                  <a:srgbClr val="F8F9FA"/>
                </a:highlight>
              </a:rPr>
              <a:t>La traducción entre estos dos tipos de direcciones es realizada por una entidad de hardware llamada Memory Management Unit (MMU) con ayuda de múltiples tablas de traducción, que residen en la memoria.</a:t>
            </a:r>
            <a:endParaRPr>
              <a:latin typeface="Roboto"/>
              <a:ea typeface="Roboto"/>
              <a:cs typeface="Roboto"/>
              <a:sym typeface="Roboto"/>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8" name="Shape 218"/>
        <p:cNvGrpSpPr/>
        <p:nvPr/>
      </p:nvGrpSpPr>
      <p:grpSpPr>
        <a:xfrm>
          <a:off x="0" y="0"/>
          <a:ext cx="0" cy="0"/>
          <a:chOff x="0" y="0"/>
          <a:chExt cx="0" cy="0"/>
        </a:xfrm>
      </p:grpSpPr>
      <p:sp>
        <p:nvSpPr>
          <p:cNvPr id="219" name="Google Shape;219;p35"/>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4.4 Features</a:t>
            </a:r>
            <a:endParaRPr/>
          </a:p>
        </p:txBody>
      </p:sp>
      <p:sp>
        <p:nvSpPr>
          <p:cNvPr id="220" name="Google Shape;220;p35"/>
          <p:cNvSpPr txBox="1"/>
          <p:nvPr/>
        </p:nvSpPr>
        <p:spPr>
          <a:xfrm>
            <a:off x="418525" y="1312375"/>
            <a:ext cx="8307000" cy="4974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SzPts val="1800"/>
              <a:buFont typeface="Roboto"/>
              <a:buChar char="●"/>
            </a:pPr>
            <a:r>
              <a:rPr lang="es" sz="1800">
                <a:latin typeface="Roboto"/>
                <a:ea typeface="Roboto"/>
                <a:cs typeface="Roboto"/>
                <a:sym typeface="Roboto"/>
              </a:rPr>
              <a:t>Podemos comunicarnos con dispositivos externos mediante la entrada</a:t>
            </a:r>
            <a:r>
              <a:rPr lang="es" sz="1800">
                <a:latin typeface="Roboto"/>
                <a:ea typeface="Roboto"/>
                <a:cs typeface="Roboto"/>
                <a:sym typeface="Roboto"/>
              </a:rPr>
              <a:t>/ Salida </a:t>
            </a:r>
            <a:r>
              <a:rPr lang="es" sz="1800">
                <a:latin typeface="Roboto"/>
                <a:ea typeface="Roboto"/>
                <a:cs typeface="Roboto"/>
                <a:sym typeface="Roboto"/>
              </a:rPr>
              <a:t> de memoria asignada </a:t>
            </a:r>
            <a:endParaRPr sz="1800">
              <a:latin typeface="Roboto"/>
              <a:ea typeface="Roboto"/>
              <a:cs typeface="Roboto"/>
              <a:sym typeface="Roboto"/>
            </a:endParaRPr>
          </a:p>
          <a:p>
            <a:pPr indent="-342900" lvl="0" marL="457200" rtl="0" algn="l">
              <a:spcBef>
                <a:spcPts val="0"/>
              </a:spcBef>
              <a:spcAft>
                <a:spcPts val="0"/>
              </a:spcAft>
              <a:buSzPts val="1800"/>
              <a:buFont typeface="Roboto"/>
              <a:buChar char="●"/>
            </a:pPr>
            <a:r>
              <a:rPr lang="es" sz="1800">
                <a:latin typeface="Roboto"/>
                <a:ea typeface="Roboto"/>
                <a:cs typeface="Roboto"/>
                <a:sym typeface="Roboto"/>
              </a:rPr>
              <a:t>Algunas páginas se pueden compartir entre varios procesos.</a:t>
            </a:r>
            <a:endParaRPr sz="1800">
              <a:latin typeface="Roboto"/>
              <a:ea typeface="Roboto"/>
              <a:cs typeface="Roboto"/>
              <a:sym typeface="Roboto"/>
            </a:endParaRPr>
          </a:p>
          <a:p>
            <a:pPr indent="-342900" lvl="0" marL="457200" rtl="0" algn="l">
              <a:spcBef>
                <a:spcPts val="0"/>
              </a:spcBef>
              <a:spcAft>
                <a:spcPts val="0"/>
              </a:spcAft>
              <a:buSzPts val="1800"/>
              <a:buFont typeface="Roboto"/>
              <a:buChar char="●"/>
            </a:pPr>
            <a:r>
              <a:rPr lang="es" sz="1800">
                <a:latin typeface="Roboto"/>
                <a:ea typeface="Roboto"/>
                <a:cs typeface="Roboto"/>
                <a:sym typeface="Roboto"/>
              </a:rPr>
              <a:t>La mayoría de las direcciones están prohibidas: su valor no está definido.</a:t>
            </a:r>
            <a:endParaRPr sz="1800">
              <a:latin typeface="Roboto"/>
              <a:ea typeface="Roboto"/>
              <a:cs typeface="Roboto"/>
              <a:sym typeface="Roboto"/>
            </a:endParaRPr>
          </a:p>
          <a:p>
            <a:pPr indent="-342900" lvl="0" marL="457200" rtl="0" algn="l">
              <a:spcBef>
                <a:spcPts val="0"/>
              </a:spcBef>
              <a:spcAft>
                <a:spcPts val="0"/>
              </a:spcAft>
              <a:buSzPts val="1800"/>
              <a:buFont typeface="Roboto"/>
              <a:buChar char="●"/>
            </a:pPr>
            <a:r>
              <a:rPr lang="es" sz="1800">
                <a:latin typeface="Roboto"/>
                <a:ea typeface="Roboto"/>
                <a:cs typeface="Roboto"/>
                <a:sym typeface="Roboto"/>
              </a:rPr>
              <a:t>Algunas páginas corresponden a archivos, tomados del almacenamiento</a:t>
            </a:r>
            <a:endParaRPr sz="1800">
              <a:latin typeface="Roboto"/>
              <a:ea typeface="Roboto"/>
              <a:cs typeface="Roboto"/>
              <a:sym typeface="Roboto"/>
            </a:endParaRPr>
          </a:p>
          <a:p>
            <a:pPr indent="0" lvl="0" marL="0" rtl="0" algn="l">
              <a:spcBef>
                <a:spcPts val="0"/>
              </a:spcBef>
              <a:spcAft>
                <a:spcPts val="0"/>
              </a:spcAft>
              <a:buNone/>
            </a:pPr>
            <a:r>
              <a:t/>
            </a:r>
            <a:endParaRPr sz="1800">
              <a:latin typeface="Roboto"/>
              <a:ea typeface="Roboto"/>
              <a:cs typeface="Roboto"/>
              <a:sym typeface="Roboto"/>
            </a:endParaRPr>
          </a:p>
        </p:txBody>
      </p:sp>
      <p:pic>
        <p:nvPicPr>
          <p:cNvPr id="221" name="Google Shape;221;p35"/>
          <p:cNvPicPr preferRelativeResize="0"/>
          <p:nvPr/>
        </p:nvPicPr>
        <p:blipFill rotWithShape="1">
          <a:blip r:embed="rId3">
            <a:alphaModFix/>
          </a:blip>
          <a:srcRect b="37206" l="0" r="0" t="32117"/>
          <a:stretch/>
        </p:blipFill>
        <p:spPr>
          <a:xfrm>
            <a:off x="1465000" y="2905450"/>
            <a:ext cx="6622707" cy="20315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5" name="Shape 225"/>
        <p:cNvGrpSpPr/>
        <p:nvPr/>
      </p:nvGrpSpPr>
      <p:grpSpPr>
        <a:xfrm>
          <a:off x="0" y="0"/>
          <a:ext cx="0" cy="0"/>
          <a:chOff x="0" y="0"/>
          <a:chExt cx="0" cy="0"/>
        </a:xfrm>
      </p:grpSpPr>
      <p:sp>
        <p:nvSpPr>
          <p:cNvPr id="226" name="Google Shape;226;p36"/>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4.4 Features</a:t>
            </a:r>
            <a:endParaRPr/>
          </a:p>
        </p:txBody>
      </p:sp>
      <p:sp>
        <p:nvSpPr>
          <p:cNvPr id="227" name="Google Shape;227;p36"/>
          <p:cNvSpPr txBox="1"/>
          <p:nvPr/>
        </p:nvSpPr>
        <p:spPr>
          <a:xfrm>
            <a:off x="418525" y="1312375"/>
            <a:ext cx="8307000" cy="49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800">
                <a:latin typeface="Roboto"/>
                <a:ea typeface="Roboto"/>
                <a:cs typeface="Roboto"/>
                <a:sym typeface="Roboto"/>
              </a:rPr>
              <a:t>Si la memoria física libre se termina, algunas páginas se moverán al almacenamiento externo, ó directamente será descartado.</a:t>
            </a:r>
            <a:endParaRPr sz="1800">
              <a:latin typeface="Roboto"/>
              <a:ea typeface="Roboto"/>
              <a:cs typeface="Roboto"/>
              <a:sym typeface="Roboto"/>
            </a:endParaRPr>
          </a:p>
          <a:p>
            <a:pPr indent="0" lvl="0" marL="0" rtl="0" algn="l">
              <a:spcBef>
                <a:spcPts val="0"/>
              </a:spcBef>
              <a:spcAft>
                <a:spcPts val="0"/>
              </a:spcAft>
              <a:buNone/>
            </a:pPr>
            <a:r>
              <a:t/>
            </a:r>
            <a:endParaRPr sz="1800">
              <a:latin typeface="Roboto"/>
              <a:ea typeface="Roboto"/>
              <a:cs typeface="Roboto"/>
              <a:sym typeface="Roboto"/>
            </a:endParaRPr>
          </a:p>
          <a:p>
            <a:pPr indent="0" lvl="0" marL="0" rtl="0" algn="l">
              <a:spcBef>
                <a:spcPts val="0"/>
              </a:spcBef>
              <a:spcAft>
                <a:spcPts val="0"/>
              </a:spcAft>
              <a:buNone/>
            </a:pPr>
            <a:r>
              <a:t/>
            </a:r>
            <a:endParaRPr sz="1800">
              <a:latin typeface="Roboto"/>
              <a:ea typeface="Roboto"/>
              <a:cs typeface="Roboto"/>
              <a:sym typeface="Roboto"/>
            </a:endParaRPr>
          </a:p>
          <a:p>
            <a:pPr indent="0" lvl="0" marL="0" rtl="0" algn="l">
              <a:spcBef>
                <a:spcPts val="0"/>
              </a:spcBef>
              <a:spcAft>
                <a:spcPts val="0"/>
              </a:spcAft>
              <a:buNone/>
            </a:pPr>
            <a:r>
              <a:rPr lang="es" sz="1800">
                <a:latin typeface="Roboto"/>
                <a:ea typeface="Roboto"/>
                <a:cs typeface="Roboto"/>
                <a:sym typeface="Roboto"/>
              </a:rPr>
              <a:t>En Windows el archivo llamado “</a:t>
            </a:r>
            <a:r>
              <a:rPr b="1" lang="es" sz="1800">
                <a:latin typeface="Roboto"/>
                <a:ea typeface="Roboto"/>
                <a:cs typeface="Roboto"/>
                <a:sym typeface="Roboto"/>
              </a:rPr>
              <a:t>PageFile.sys” </a:t>
            </a:r>
            <a:r>
              <a:rPr lang="es" sz="1800">
                <a:latin typeface="Roboto"/>
                <a:ea typeface="Roboto"/>
                <a:cs typeface="Roboto"/>
                <a:sym typeface="Roboto"/>
              </a:rPr>
              <a:t>en “*nix” systems la partición es usualmente guardada en el disco.</a:t>
            </a:r>
            <a:endParaRPr sz="1800">
              <a:latin typeface="Roboto"/>
              <a:ea typeface="Roboto"/>
              <a:cs typeface="Roboto"/>
              <a:sym typeface="Roboto"/>
            </a:endParaRPr>
          </a:p>
          <a:p>
            <a:pPr indent="0" lvl="0" marL="0" rtl="0" algn="l">
              <a:spcBef>
                <a:spcPts val="0"/>
              </a:spcBef>
              <a:spcAft>
                <a:spcPts val="0"/>
              </a:spcAft>
              <a:buNone/>
            </a:pPr>
            <a:r>
              <a:t/>
            </a:r>
            <a:endParaRPr sz="1800">
              <a:latin typeface="Roboto"/>
              <a:ea typeface="Roboto"/>
              <a:cs typeface="Roboto"/>
              <a:sym typeface="Roboto"/>
            </a:endParaRPr>
          </a:p>
          <a:p>
            <a:pPr indent="0" lvl="0" marL="0" rtl="0" algn="l">
              <a:spcBef>
                <a:spcPts val="0"/>
              </a:spcBef>
              <a:spcAft>
                <a:spcPts val="0"/>
              </a:spcAft>
              <a:buNone/>
            </a:pPr>
            <a:r>
              <a:rPr lang="es" sz="1800">
                <a:latin typeface="Roboto"/>
                <a:ea typeface="Roboto"/>
                <a:cs typeface="Roboto"/>
                <a:sym typeface="Roboto"/>
              </a:rPr>
              <a:t>La elección de paginas para ser cambiada es descrita por las </a:t>
            </a:r>
            <a:r>
              <a:rPr b="1" lang="es" sz="1800">
                <a:latin typeface="Roboto"/>
                <a:ea typeface="Roboto"/>
                <a:cs typeface="Roboto"/>
                <a:sym typeface="Roboto"/>
              </a:rPr>
              <a:t>estrategias de reemplazo </a:t>
            </a:r>
            <a:r>
              <a:rPr lang="es" sz="1800">
                <a:latin typeface="Roboto"/>
                <a:ea typeface="Roboto"/>
                <a:cs typeface="Roboto"/>
                <a:sym typeface="Roboto"/>
              </a:rPr>
              <a:t>tales como:</a:t>
            </a:r>
            <a:endParaRPr sz="1800">
              <a:latin typeface="Roboto"/>
              <a:ea typeface="Roboto"/>
              <a:cs typeface="Roboto"/>
              <a:sym typeface="Roboto"/>
            </a:endParaRPr>
          </a:p>
          <a:p>
            <a:pPr indent="0" lvl="0" marL="0" rtl="0" algn="l">
              <a:spcBef>
                <a:spcPts val="0"/>
              </a:spcBef>
              <a:spcAft>
                <a:spcPts val="0"/>
              </a:spcAft>
              <a:buNone/>
            </a:pPr>
            <a:r>
              <a:t/>
            </a:r>
            <a:endParaRPr sz="1800">
              <a:latin typeface="Roboto"/>
              <a:ea typeface="Roboto"/>
              <a:cs typeface="Roboto"/>
              <a:sym typeface="Roboto"/>
            </a:endParaRPr>
          </a:p>
          <a:p>
            <a:pPr indent="-342900" lvl="0" marL="914400" rtl="0" algn="l">
              <a:spcBef>
                <a:spcPts val="0"/>
              </a:spcBef>
              <a:spcAft>
                <a:spcPts val="0"/>
              </a:spcAft>
              <a:buSzPts val="1800"/>
              <a:buFont typeface="Roboto"/>
              <a:buChar char="●"/>
            </a:pPr>
            <a:r>
              <a:rPr lang="es" sz="1800">
                <a:latin typeface="Roboto"/>
                <a:ea typeface="Roboto"/>
                <a:cs typeface="Roboto"/>
                <a:sym typeface="Roboto"/>
              </a:rPr>
              <a:t>El menos usado frecuentemente</a:t>
            </a:r>
            <a:endParaRPr sz="1800">
              <a:latin typeface="Roboto"/>
              <a:ea typeface="Roboto"/>
              <a:cs typeface="Roboto"/>
              <a:sym typeface="Roboto"/>
            </a:endParaRPr>
          </a:p>
          <a:p>
            <a:pPr indent="-342900" lvl="0" marL="914400" rtl="0" algn="l">
              <a:spcBef>
                <a:spcPts val="0"/>
              </a:spcBef>
              <a:spcAft>
                <a:spcPts val="0"/>
              </a:spcAft>
              <a:buSzPts val="1800"/>
              <a:buFont typeface="Roboto"/>
              <a:buChar char="●"/>
            </a:pPr>
            <a:r>
              <a:rPr lang="es" sz="1800">
                <a:latin typeface="Roboto"/>
                <a:ea typeface="Roboto"/>
                <a:cs typeface="Roboto"/>
                <a:sym typeface="Roboto"/>
              </a:rPr>
              <a:t>El último usado</a:t>
            </a:r>
            <a:endParaRPr sz="1800">
              <a:latin typeface="Roboto"/>
              <a:ea typeface="Roboto"/>
              <a:cs typeface="Roboto"/>
              <a:sym typeface="Roboto"/>
            </a:endParaRPr>
          </a:p>
          <a:p>
            <a:pPr indent="-342900" lvl="0" marL="914400" rtl="0" algn="l">
              <a:spcBef>
                <a:spcPts val="0"/>
              </a:spcBef>
              <a:spcAft>
                <a:spcPts val="0"/>
              </a:spcAft>
              <a:buSzPts val="1800"/>
              <a:buFont typeface="Roboto"/>
              <a:buChar char="●"/>
            </a:pPr>
            <a:r>
              <a:rPr lang="es" sz="1800">
                <a:latin typeface="Roboto"/>
                <a:ea typeface="Roboto"/>
                <a:cs typeface="Roboto"/>
                <a:sym typeface="Roboto"/>
              </a:rPr>
              <a:t>Aleatorio</a:t>
            </a:r>
            <a:endParaRPr sz="1800">
              <a:latin typeface="Roboto"/>
              <a:ea typeface="Roboto"/>
              <a:cs typeface="Roboto"/>
              <a:sym typeface="Roboto"/>
            </a:endParaRPr>
          </a:p>
          <a:p>
            <a:pPr indent="0" lvl="0" marL="0" rtl="0" algn="l">
              <a:spcBef>
                <a:spcPts val="0"/>
              </a:spcBef>
              <a:spcAft>
                <a:spcPts val="0"/>
              </a:spcAft>
              <a:buNone/>
            </a:pPr>
            <a:r>
              <a:t/>
            </a:r>
            <a:endParaRPr sz="1800">
              <a:latin typeface="Roboto"/>
              <a:ea typeface="Roboto"/>
              <a:cs typeface="Roboto"/>
              <a:sym typeface="Roboto"/>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1" name="Shape 231"/>
        <p:cNvGrpSpPr/>
        <p:nvPr/>
      </p:nvGrpSpPr>
      <p:grpSpPr>
        <a:xfrm>
          <a:off x="0" y="0"/>
          <a:ext cx="0" cy="0"/>
          <a:chOff x="0" y="0"/>
          <a:chExt cx="0" cy="0"/>
        </a:xfrm>
      </p:grpSpPr>
      <p:sp>
        <p:nvSpPr>
          <p:cNvPr id="232" name="Google Shape;232;p37"/>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4.6 Efficiency</a:t>
            </a:r>
            <a:endParaRPr/>
          </a:p>
        </p:txBody>
      </p:sp>
      <p:pic>
        <p:nvPicPr>
          <p:cNvPr id="233" name="Google Shape;233;p37"/>
          <p:cNvPicPr preferRelativeResize="0"/>
          <p:nvPr/>
        </p:nvPicPr>
        <p:blipFill rotWithShape="1">
          <a:blip r:embed="rId3">
            <a:alphaModFix/>
          </a:blip>
          <a:srcRect b="53888" l="5767" r="5367" t="23423"/>
          <a:stretch/>
        </p:blipFill>
        <p:spPr>
          <a:xfrm>
            <a:off x="5764100" y="624763"/>
            <a:ext cx="2454750" cy="376025"/>
          </a:xfrm>
          <a:prstGeom prst="rect">
            <a:avLst/>
          </a:prstGeom>
          <a:noFill/>
          <a:ln>
            <a:noFill/>
          </a:ln>
        </p:spPr>
      </p:pic>
      <p:pic>
        <p:nvPicPr>
          <p:cNvPr id="234" name="Google Shape;234;p37"/>
          <p:cNvPicPr preferRelativeResize="0"/>
          <p:nvPr/>
        </p:nvPicPr>
        <p:blipFill>
          <a:blip r:embed="rId4">
            <a:alphaModFix/>
          </a:blip>
          <a:stretch>
            <a:fillRect/>
          </a:stretch>
        </p:blipFill>
        <p:spPr>
          <a:xfrm>
            <a:off x="8098950" y="4055700"/>
            <a:ext cx="1045050" cy="1087800"/>
          </a:xfrm>
          <a:prstGeom prst="rect">
            <a:avLst/>
          </a:prstGeom>
          <a:noFill/>
          <a:ln>
            <a:noFill/>
          </a:ln>
        </p:spPr>
      </p:pic>
      <p:sp>
        <p:nvSpPr>
          <p:cNvPr id="235" name="Google Shape;235;p37"/>
          <p:cNvSpPr txBox="1"/>
          <p:nvPr/>
        </p:nvSpPr>
        <p:spPr>
          <a:xfrm>
            <a:off x="311725" y="1544400"/>
            <a:ext cx="4055700" cy="108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1800"/>
              <a:t>Capacidad para realizar o cumplir adecuadamente una función.</a:t>
            </a:r>
            <a:endParaRPr b="1" sz="1800"/>
          </a:p>
        </p:txBody>
      </p:sp>
      <p:sp>
        <p:nvSpPr>
          <p:cNvPr id="236" name="Google Shape;236;p37"/>
          <p:cNvSpPr txBox="1"/>
          <p:nvPr/>
        </p:nvSpPr>
        <p:spPr>
          <a:xfrm>
            <a:off x="416325" y="2457600"/>
            <a:ext cx="3156000" cy="173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800">
                <a:latin typeface="Roboto"/>
                <a:ea typeface="Roboto"/>
                <a:cs typeface="Roboto"/>
                <a:sym typeface="Roboto"/>
              </a:rPr>
              <a:t>1. Gracias a la localidad, la necesidad de cargar páginas adicionales ocurre raramente.</a:t>
            </a:r>
            <a:endParaRPr sz="1800">
              <a:latin typeface="Roboto"/>
              <a:ea typeface="Roboto"/>
              <a:cs typeface="Roboto"/>
              <a:sym typeface="Roboto"/>
            </a:endParaRPr>
          </a:p>
          <a:p>
            <a:pPr indent="0" lvl="0" marL="0" rtl="0" algn="l">
              <a:spcBef>
                <a:spcPts val="0"/>
              </a:spcBef>
              <a:spcAft>
                <a:spcPts val="0"/>
              </a:spcAft>
              <a:buNone/>
            </a:pPr>
            <a:r>
              <a:t/>
            </a:r>
            <a:endParaRPr sz="1800">
              <a:latin typeface="Roboto"/>
              <a:ea typeface="Roboto"/>
              <a:cs typeface="Roboto"/>
              <a:sym typeface="Roboto"/>
            </a:endParaRPr>
          </a:p>
          <a:p>
            <a:pPr indent="0" lvl="0" marL="0" rtl="0" algn="l">
              <a:spcBef>
                <a:spcPts val="0"/>
              </a:spcBef>
              <a:spcAft>
                <a:spcPts val="0"/>
              </a:spcAft>
              <a:buNone/>
            </a:pPr>
            <a:r>
              <a:rPr lang="es" sz="1800">
                <a:latin typeface="Roboto"/>
                <a:ea typeface="Roboto"/>
                <a:cs typeface="Roboto"/>
                <a:sym typeface="Roboto"/>
              </a:rPr>
              <a:t>2. Está claro que la eficiencia no podría lograrse sin la ayuda de especialistas</a:t>
            </a:r>
            <a:endParaRPr sz="1800">
              <a:latin typeface="Roboto"/>
              <a:ea typeface="Roboto"/>
              <a:cs typeface="Roboto"/>
              <a:sym typeface="Roboto"/>
            </a:endParaRPr>
          </a:p>
          <a:p>
            <a:pPr indent="0" lvl="0" marL="0" rtl="0" algn="l">
              <a:spcBef>
                <a:spcPts val="0"/>
              </a:spcBef>
              <a:spcAft>
                <a:spcPts val="0"/>
              </a:spcAft>
              <a:buNone/>
            </a:pPr>
            <a:r>
              <a:rPr lang="es" sz="1800">
                <a:latin typeface="Roboto"/>
                <a:ea typeface="Roboto"/>
                <a:cs typeface="Roboto"/>
                <a:sym typeface="Roboto"/>
              </a:rPr>
              <a:t>hardware.</a:t>
            </a:r>
            <a:endParaRPr sz="1800">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p:txBody>
      </p:sp>
      <p:sp>
        <p:nvSpPr>
          <p:cNvPr id="237" name="Google Shape;237;p37"/>
          <p:cNvSpPr txBox="1"/>
          <p:nvPr/>
        </p:nvSpPr>
        <p:spPr>
          <a:xfrm>
            <a:off x="5156925" y="2632200"/>
            <a:ext cx="2189100" cy="126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800">
                <a:latin typeface="Roboto"/>
                <a:ea typeface="Roboto"/>
                <a:cs typeface="Roboto"/>
                <a:sym typeface="Roboto"/>
              </a:rPr>
              <a:t>TLB (Traducción</a:t>
            </a:r>
            <a:endParaRPr sz="1800">
              <a:latin typeface="Roboto"/>
              <a:ea typeface="Roboto"/>
              <a:cs typeface="Roboto"/>
              <a:sym typeface="Roboto"/>
            </a:endParaRPr>
          </a:p>
          <a:p>
            <a:pPr indent="0" lvl="0" marL="0" rtl="0" algn="l">
              <a:spcBef>
                <a:spcPts val="0"/>
              </a:spcBef>
              <a:spcAft>
                <a:spcPts val="0"/>
              </a:spcAft>
              <a:buNone/>
            </a:pPr>
            <a:r>
              <a:rPr lang="es" sz="1800">
                <a:latin typeface="Roboto"/>
                <a:ea typeface="Roboto"/>
                <a:cs typeface="Roboto"/>
                <a:sym typeface="Roboto"/>
              </a:rPr>
              <a:t>Lookaside Buffer)</a:t>
            </a:r>
            <a:endParaRPr sz="1800">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1" name="Shape 241"/>
        <p:cNvGrpSpPr/>
        <p:nvPr/>
      </p:nvGrpSpPr>
      <p:grpSpPr>
        <a:xfrm>
          <a:off x="0" y="0"/>
          <a:ext cx="0" cy="0"/>
          <a:chOff x="0" y="0"/>
          <a:chExt cx="0" cy="0"/>
        </a:xfrm>
      </p:grpSpPr>
      <p:sp>
        <p:nvSpPr>
          <p:cNvPr id="242" name="Google Shape;242;p38"/>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4.7.1 Virtual Address Structure</a:t>
            </a:r>
            <a:endParaRPr/>
          </a:p>
        </p:txBody>
      </p:sp>
      <p:sp>
        <p:nvSpPr>
          <p:cNvPr id="243" name="Google Shape;243;p38"/>
          <p:cNvSpPr txBox="1"/>
          <p:nvPr/>
        </p:nvSpPr>
        <p:spPr>
          <a:xfrm>
            <a:off x="168625" y="1361725"/>
            <a:ext cx="8806800" cy="49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latin typeface="Roboto"/>
                <a:ea typeface="Roboto"/>
                <a:cs typeface="Roboto"/>
                <a:sym typeface="Roboto"/>
              </a:rPr>
              <a:t>Cada dirección virtual de 64 bits (por ejemplo, las que estamos usando en nuestros programas) consta de varios campos,</a:t>
            </a:r>
            <a:endParaRPr>
              <a:latin typeface="Roboto"/>
              <a:ea typeface="Roboto"/>
              <a:cs typeface="Roboto"/>
              <a:sym typeface="Roboto"/>
            </a:endParaRPr>
          </a:p>
        </p:txBody>
      </p:sp>
      <p:sp>
        <p:nvSpPr>
          <p:cNvPr id="244" name="Google Shape;244;p38"/>
          <p:cNvSpPr txBox="1"/>
          <p:nvPr/>
        </p:nvSpPr>
        <p:spPr>
          <a:xfrm>
            <a:off x="289075" y="3082625"/>
            <a:ext cx="8565900" cy="162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latin typeface="Roboto"/>
                <a:ea typeface="Roboto"/>
                <a:cs typeface="Roboto"/>
                <a:sym typeface="Roboto"/>
              </a:rPr>
              <a:t>La dirección en sí tiene, de hecho, solo 48 bits de ancho; está extendido por un signo a una dirección canónica de 64 bits. </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rPr lang="es">
                <a:latin typeface="Roboto"/>
                <a:ea typeface="Roboto"/>
                <a:cs typeface="Roboto"/>
                <a:sym typeface="Roboto"/>
              </a:rPr>
              <a:t>La característica es que sus 17 bits izquierdos son iguales. Si la condición no se cumple, la dirección se rechaza inmediatamente cuando se usa.</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rPr lang="es">
                <a:latin typeface="Roboto"/>
                <a:ea typeface="Roboto"/>
                <a:cs typeface="Roboto"/>
                <a:sym typeface="Roboto"/>
              </a:rPr>
              <a:t>Luego, 48 bits de dirección virtual se transforman en 52 bits de dirección física </a:t>
            </a:r>
            <a:endParaRPr>
              <a:latin typeface="Roboto"/>
              <a:ea typeface="Roboto"/>
              <a:cs typeface="Roboto"/>
              <a:sym typeface="Roboto"/>
            </a:endParaRPr>
          </a:p>
        </p:txBody>
      </p:sp>
      <p:pic>
        <p:nvPicPr>
          <p:cNvPr id="245" name="Google Shape;245;p38"/>
          <p:cNvPicPr preferRelativeResize="0"/>
          <p:nvPr/>
        </p:nvPicPr>
        <p:blipFill>
          <a:blip r:embed="rId3">
            <a:alphaModFix/>
          </a:blip>
          <a:stretch>
            <a:fillRect/>
          </a:stretch>
        </p:blipFill>
        <p:spPr>
          <a:xfrm>
            <a:off x="1735122" y="1813610"/>
            <a:ext cx="5406175" cy="12690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9" name="Shape 249"/>
        <p:cNvGrpSpPr/>
        <p:nvPr/>
      </p:nvGrpSpPr>
      <p:grpSpPr>
        <a:xfrm>
          <a:off x="0" y="0"/>
          <a:ext cx="0" cy="0"/>
          <a:chOff x="0" y="0"/>
          <a:chExt cx="0" cy="0"/>
        </a:xfrm>
      </p:grpSpPr>
      <p:sp>
        <p:nvSpPr>
          <p:cNvPr id="250" name="Google Shape;250;p39"/>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4.7.1 Virtual Address Structure</a:t>
            </a:r>
            <a:endParaRPr/>
          </a:p>
        </p:txBody>
      </p:sp>
      <p:sp>
        <p:nvSpPr>
          <p:cNvPr id="251" name="Google Shape;251;p39"/>
          <p:cNvSpPr txBox="1"/>
          <p:nvPr/>
        </p:nvSpPr>
        <p:spPr>
          <a:xfrm>
            <a:off x="66600" y="1332125"/>
            <a:ext cx="8806800" cy="70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t>■■ Error de bus: Cuando ocasionalmente use una dirección no canónica, verá otro mensaje de error:</a:t>
            </a:r>
            <a:endParaRPr/>
          </a:p>
          <a:p>
            <a:pPr indent="0" lvl="0" marL="0" rtl="0" algn="l">
              <a:spcBef>
                <a:spcPts val="0"/>
              </a:spcBef>
              <a:spcAft>
                <a:spcPts val="0"/>
              </a:spcAft>
              <a:buNone/>
            </a:pPr>
            <a:r>
              <a:rPr lang="es"/>
              <a:t>Error de bus</a:t>
            </a:r>
            <a:endParaRPr/>
          </a:p>
        </p:txBody>
      </p:sp>
      <p:sp>
        <p:nvSpPr>
          <p:cNvPr id="252" name="Google Shape;252;p39"/>
          <p:cNvSpPr txBox="1"/>
          <p:nvPr/>
        </p:nvSpPr>
        <p:spPr>
          <a:xfrm>
            <a:off x="83425" y="1990800"/>
            <a:ext cx="89772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t>El espacio de direcciones físicas se divide en ranuras para ser llenado con páginas virtuales. Estas ranuras se llaman </a:t>
            </a:r>
            <a:r>
              <a:rPr lang="es"/>
              <a:t>pagina</a:t>
            </a:r>
            <a:r>
              <a:rPr lang="es"/>
              <a:t> de marcos. </a:t>
            </a:r>
            <a:endParaRPr/>
          </a:p>
          <a:p>
            <a:pPr indent="0" lvl="0" marL="0" rtl="0" algn="l">
              <a:spcBef>
                <a:spcPts val="0"/>
              </a:spcBef>
              <a:spcAft>
                <a:spcPts val="0"/>
              </a:spcAft>
              <a:buNone/>
            </a:pPr>
            <a:r>
              <a:t/>
            </a:r>
            <a:endParaRPr/>
          </a:p>
          <a:p>
            <a:pPr indent="0" lvl="0" marL="0" rtl="0" algn="l">
              <a:spcBef>
                <a:spcPts val="0"/>
              </a:spcBef>
              <a:spcAft>
                <a:spcPts val="0"/>
              </a:spcAft>
              <a:buNone/>
            </a:pPr>
            <a:r>
              <a:rPr lang="es"/>
              <a:t>No hay espacios entre ellos, por lo que siempre comienzan desde una dirección que termina con 12 bits cero.</a:t>
            </a:r>
            <a:endParaRPr/>
          </a:p>
          <a:p>
            <a:pPr indent="0" lvl="0" marL="0" rtl="0" algn="l">
              <a:spcBef>
                <a:spcPts val="0"/>
              </a:spcBef>
              <a:spcAft>
                <a:spcPts val="0"/>
              </a:spcAft>
              <a:buNone/>
            </a:pPr>
            <a:r>
              <a:rPr lang="es"/>
              <a:t>Los 12 bits menos significativos de dirección virtual y de página física corresponden al desplazamiento de la dirección página interior, por lo que son iguales.</a:t>
            </a:r>
            <a:endParaRPr/>
          </a:p>
          <a:p>
            <a:pPr indent="0" lvl="0" marL="0" rtl="0" algn="l">
              <a:spcBef>
                <a:spcPts val="0"/>
              </a:spcBef>
              <a:spcAft>
                <a:spcPts val="0"/>
              </a:spcAft>
              <a:buNone/>
            </a:pPr>
            <a:r>
              <a:t/>
            </a:r>
            <a:endParaRPr/>
          </a:p>
          <a:p>
            <a:pPr indent="0" lvl="0" marL="0" rtl="0" algn="l">
              <a:spcBef>
                <a:spcPts val="0"/>
              </a:spcBef>
              <a:spcAft>
                <a:spcPts val="0"/>
              </a:spcAft>
              <a:buNone/>
            </a:pPr>
            <a:r>
              <a:rPr lang="es"/>
              <a:t>Las otras cuatro partes de la dirección virtual representan índices en las tablas de traducción. Cada mesa ocupa exactamente 4KB para llenar una página de memoria completa. </a:t>
            </a:r>
            <a:endParaRPr/>
          </a:p>
          <a:p>
            <a:pPr indent="0" lvl="0" marL="0" rtl="0" algn="l">
              <a:spcBef>
                <a:spcPts val="0"/>
              </a:spcBef>
              <a:spcAft>
                <a:spcPts val="0"/>
              </a:spcAft>
              <a:buNone/>
            </a:pPr>
            <a:r>
              <a:t/>
            </a:r>
            <a:endParaRPr/>
          </a:p>
          <a:p>
            <a:pPr indent="0" lvl="0" marL="0" rtl="0" algn="l">
              <a:spcBef>
                <a:spcPts val="0"/>
              </a:spcBef>
              <a:spcAft>
                <a:spcPts val="0"/>
              </a:spcAft>
              <a:buNone/>
            </a:pPr>
            <a:r>
              <a:rPr lang="es"/>
              <a:t>Cada registro tiene 64 bits de ancho; almacena una parte de la siguiente tabla dirección de inicio, así como algunas banderas de servicio.</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6" name="Shape 256"/>
        <p:cNvGrpSpPr/>
        <p:nvPr/>
      </p:nvGrpSpPr>
      <p:grpSpPr>
        <a:xfrm>
          <a:off x="0" y="0"/>
          <a:ext cx="0" cy="0"/>
          <a:chOff x="0" y="0"/>
          <a:chExt cx="0" cy="0"/>
        </a:xfrm>
      </p:grpSpPr>
      <p:sp>
        <p:nvSpPr>
          <p:cNvPr id="257" name="Google Shape;257;p40"/>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4.7.2 Address Translation in Depth</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1" name="Shape 261"/>
        <p:cNvGrpSpPr/>
        <p:nvPr/>
      </p:nvGrpSpPr>
      <p:grpSpPr>
        <a:xfrm>
          <a:off x="0" y="0"/>
          <a:ext cx="0" cy="0"/>
          <a:chOff x="0" y="0"/>
          <a:chExt cx="0" cy="0"/>
        </a:xfrm>
      </p:grpSpPr>
      <p:sp>
        <p:nvSpPr>
          <p:cNvPr id="262" name="Google Shape;262;p41"/>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4.7.3 Page Sizes</a:t>
            </a:r>
            <a:endParaRPr/>
          </a:p>
        </p:txBody>
      </p:sp>
      <p:sp>
        <p:nvSpPr>
          <p:cNvPr id="263" name="Google Shape;263;p41"/>
          <p:cNvSpPr txBox="1"/>
          <p:nvPr/>
        </p:nvSpPr>
        <p:spPr>
          <a:xfrm>
            <a:off x="517000" y="1551000"/>
            <a:ext cx="8431200" cy="3128400"/>
          </a:xfrm>
          <a:prstGeom prst="rect">
            <a:avLst/>
          </a:prstGeom>
          <a:noFill/>
          <a:ln>
            <a:noFill/>
          </a:ln>
        </p:spPr>
        <p:txBody>
          <a:bodyPr anchorCtr="0" anchor="t" bIns="91425" lIns="91425" spcFirstLastPara="1" rIns="91425" wrap="square" tIns="91425">
            <a:noAutofit/>
          </a:bodyPr>
          <a:lstStyle/>
          <a:p>
            <a:pPr indent="-419100" lvl="0" marL="457200" rtl="0" algn="l">
              <a:spcBef>
                <a:spcPts val="0"/>
              </a:spcBef>
              <a:spcAft>
                <a:spcPts val="0"/>
              </a:spcAft>
              <a:buSzPts val="3000"/>
              <a:buFont typeface="Roboto"/>
              <a:buChar char="●"/>
            </a:pPr>
            <a:r>
              <a:rPr lang="es" sz="3000">
                <a:latin typeface="Roboto"/>
                <a:ea typeface="Roboto"/>
                <a:cs typeface="Roboto"/>
                <a:sym typeface="Roboto"/>
              </a:rPr>
              <a:t>El tamaño de la página puede ajustarse para que sea 4KB, 2MB o 1GB.</a:t>
            </a:r>
            <a:endParaRPr sz="3000">
              <a:latin typeface="Roboto"/>
              <a:ea typeface="Roboto"/>
              <a:cs typeface="Roboto"/>
              <a:sym typeface="Roboto"/>
            </a:endParaRPr>
          </a:p>
          <a:p>
            <a:pPr indent="-419100" lvl="0" marL="457200" rtl="0" algn="l">
              <a:spcBef>
                <a:spcPts val="0"/>
              </a:spcBef>
              <a:spcAft>
                <a:spcPts val="0"/>
              </a:spcAft>
              <a:buSzPts val="3000"/>
              <a:buFont typeface="Roboto"/>
              <a:buChar char="●"/>
            </a:pPr>
            <a:r>
              <a:rPr lang="es" sz="3000">
                <a:latin typeface="Roboto"/>
                <a:ea typeface="Roboto"/>
                <a:cs typeface="Roboto"/>
                <a:sym typeface="Roboto"/>
              </a:rPr>
              <a:t>Dependiendo de la estructura, esta jerarquía puede reducirse a un mínimo de dos niveles.</a:t>
            </a:r>
            <a:endParaRPr sz="3000">
              <a:latin typeface="Roboto"/>
              <a:ea typeface="Roboto"/>
              <a:cs typeface="Roboto"/>
              <a:sym typeface="Roboto"/>
            </a:endParaRPr>
          </a:p>
          <a:p>
            <a:pPr indent="-419100" lvl="0" marL="457200" rtl="0" algn="l">
              <a:spcBef>
                <a:spcPts val="0"/>
              </a:spcBef>
              <a:spcAft>
                <a:spcPts val="0"/>
              </a:spcAft>
              <a:buSzPts val="3000"/>
              <a:buFont typeface="Roboto"/>
              <a:buChar char="●"/>
            </a:pPr>
            <a:r>
              <a:rPr lang="es" sz="3000">
                <a:latin typeface="Roboto"/>
                <a:ea typeface="Roboto"/>
                <a:cs typeface="Roboto"/>
                <a:sym typeface="Roboto"/>
              </a:rPr>
              <a:t>En este caso, PDP funcionará como una tabla de páginas y almacenará parte de un marco de 1GB.</a:t>
            </a:r>
            <a:endParaRPr sz="3000">
              <a:latin typeface="Roboto"/>
              <a:ea typeface="Roboto"/>
              <a:cs typeface="Roboto"/>
              <a:sym typeface="Robo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 name="Shape 75"/>
        <p:cNvGrpSpPr/>
        <p:nvPr/>
      </p:nvGrpSpPr>
      <p:grpSpPr>
        <a:xfrm>
          <a:off x="0" y="0"/>
          <a:ext cx="0" cy="0"/>
          <a:chOff x="0" y="0"/>
          <a:chExt cx="0" cy="0"/>
        </a:xfrm>
      </p:grpSpPr>
      <p:sp>
        <p:nvSpPr>
          <p:cNvPr id="76" name="Google Shape;76;p15"/>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46.1 Basic Gates</a:t>
            </a:r>
            <a:endParaRPr/>
          </a:p>
        </p:txBody>
      </p:sp>
      <p:pic>
        <p:nvPicPr>
          <p:cNvPr id="77" name="Google Shape;77;p15"/>
          <p:cNvPicPr preferRelativeResize="0"/>
          <p:nvPr/>
        </p:nvPicPr>
        <p:blipFill>
          <a:blip r:embed="rId3">
            <a:alphaModFix/>
          </a:blip>
          <a:stretch>
            <a:fillRect/>
          </a:stretch>
        </p:blipFill>
        <p:spPr>
          <a:xfrm>
            <a:off x="235750" y="1781175"/>
            <a:ext cx="1952625" cy="790575"/>
          </a:xfrm>
          <a:prstGeom prst="rect">
            <a:avLst/>
          </a:prstGeom>
          <a:noFill/>
          <a:ln>
            <a:noFill/>
          </a:ln>
        </p:spPr>
      </p:pic>
      <p:pic>
        <p:nvPicPr>
          <p:cNvPr id="78" name="Google Shape;78;p15"/>
          <p:cNvPicPr preferRelativeResize="0"/>
          <p:nvPr/>
        </p:nvPicPr>
        <p:blipFill>
          <a:blip r:embed="rId4">
            <a:alphaModFix/>
          </a:blip>
          <a:stretch>
            <a:fillRect/>
          </a:stretch>
        </p:blipFill>
        <p:spPr>
          <a:xfrm>
            <a:off x="3733825" y="1781175"/>
            <a:ext cx="1876425" cy="714375"/>
          </a:xfrm>
          <a:prstGeom prst="rect">
            <a:avLst/>
          </a:prstGeom>
          <a:noFill/>
          <a:ln>
            <a:noFill/>
          </a:ln>
        </p:spPr>
      </p:pic>
      <p:pic>
        <p:nvPicPr>
          <p:cNvPr id="79" name="Google Shape;79;p15"/>
          <p:cNvPicPr preferRelativeResize="0"/>
          <p:nvPr/>
        </p:nvPicPr>
        <p:blipFill>
          <a:blip r:embed="rId5">
            <a:alphaModFix/>
          </a:blip>
          <a:stretch>
            <a:fillRect/>
          </a:stretch>
        </p:blipFill>
        <p:spPr>
          <a:xfrm>
            <a:off x="6889225" y="1792213"/>
            <a:ext cx="1952625" cy="762000"/>
          </a:xfrm>
          <a:prstGeom prst="rect">
            <a:avLst/>
          </a:prstGeom>
          <a:noFill/>
          <a:ln>
            <a:noFill/>
          </a:ln>
        </p:spPr>
      </p:pic>
      <p:pic>
        <p:nvPicPr>
          <p:cNvPr id="80" name="Google Shape;80;p15"/>
          <p:cNvPicPr preferRelativeResize="0"/>
          <p:nvPr/>
        </p:nvPicPr>
        <p:blipFill rotWithShape="1">
          <a:blip r:embed="rId6">
            <a:alphaModFix/>
          </a:blip>
          <a:srcRect b="0" l="0" r="0" t="4598"/>
          <a:stretch/>
        </p:blipFill>
        <p:spPr>
          <a:xfrm>
            <a:off x="311725" y="3333725"/>
            <a:ext cx="1895475" cy="790575"/>
          </a:xfrm>
          <a:prstGeom prst="rect">
            <a:avLst/>
          </a:prstGeom>
          <a:noFill/>
          <a:ln>
            <a:noFill/>
          </a:ln>
        </p:spPr>
      </p:pic>
      <p:pic>
        <p:nvPicPr>
          <p:cNvPr id="81" name="Google Shape;81;p15"/>
          <p:cNvPicPr preferRelativeResize="0"/>
          <p:nvPr/>
        </p:nvPicPr>
        <p:blipFill>
          <a:blip r:embed="rId7">
            <a:alphaModFix/>
          </a:blip>
          <a:stretch>
            <a:fillRect/>
          </a:stretch>
        </p:blipFill>
        <p:spPr>
          <a:xfrm>
            <a:off x="6898750" y="3440863"/>
            <a:ext cx="1933575" cy="790575"/>
          </a:xfrm>
          <a:prstGeom prst="rect">
            <a:avLst/>
          </a:prstGeom>
          <a:noFill/>
          <a:ln>
            <a:noFill/>
          </a:ln>
        </p:spPr>
      </p:pic>
      <p:sp>
        <p:nvSpPr>
          <p:cNvPr id="82" name="Google Shape;82;p15"/>
          <p:cNvSpPr txBox="1"/>
          <p:nvPr/>
        </p:nvSpPr>
        <p:spPr>
          <a:xfrm>
            <a:off x="825077" y="2571750"/>
            <a:ext cx="901200" cy="39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latin typeface="Roboto"/>
                <a:ea typeface="Roboto"/>
                <a:cs typeface="Roboto"/>
                <a:sym typeface="Roboto"/>
              </a:rPr>
              <a:t>BUFFER</a:t>
            </a:r>
            <a:endParaRPr>
              <a:latin typeface="Roboto"/>
              <a:ea typeface="Roboto"/>
              <a:cs typeface="Roboto"/>
              <a:sym typeface="Roboto"/>
            </a:endParaRPr>
          </a:p>
        </p:txBody>
      </p:sp>
      <p:sp>
        <p:nvSpPr>
          <p:cNvPr id="83" name="Google Shape;83;p15"/>
          <p:cNvSpPr txBox="1"/>
          <p:nvPr/>
        </p:nvSpPr>
        <p:spPr>
          <a:xfrm>
            <a:off x="4337388" y="2543175"/>
            <a:ext cx="774000" cy="39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latin typeface="Roboto"/>
                <a:ea typeface="Roboto"/>
                <a:cs typeface="Roboto"/>
                <a:sym typeface="Roboto"/>
              </a:rPr>
              <a:t>NOT</a:t>
            </a:r>
            <a:endParaRPr>
              <a:latin typeface="Roboto"/>
              <a:ea typeface="Roboto"/>
              <a:cs typeface="Roboto"/>
              <a:sym typeface="Roboto"/>
            </a:endParaRPr>
          </a:p>
        </p:txBody>
      </p:sp>
      <p:sp>
        <p:nvSpPr>
          <p:cNvPr id="84" name="Google Shape;84;p15"/>
          <p:cNvSpPr txBox="1"/>
          <p:nvPr/>
        </p:nvSpPr>
        <p:spPr>
          <a:xfrm>
            <a:off x="7570113" y="2571750"/>
            <a:ext cx="774000" cy="39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latin typeface="Roboto"/>
                <a:ea typeface="Roboto"/>
                <a:cs typeface="Roboto"/>
                <a:sym typeface="Roboto"/>
              </a:rPr>
              <a:t>AND</a:t>
            </a:r>
            <a:endParaRPr>
              <a:latin typeface="Roboto"/>
              <a:ea typeface="Roboto"/>
              <a:cs typeface="Roboto"/>
              <a:sym typeface="Roboto"/>
            </a:endParaRPr>
          </a:p>
        </p:txBody>
      </p:sp>
      <p:sp>
        <p:nvSpPr>
          <p:cNvPr id="85" name="Google Shape;85;p15"/>
          <p:cNvSpPr txBox="1"/>
          <p:nvPr/>
        </p:nvSpPr>
        <p:spPr>
          <a:xfrm>
            <a:off x="977450" y="4362450"/>
            <a:ext cx="774000" cy="39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latin typeface="Roboto"/>
                <a:ea typeface="Roboto"/>
                <a:cs typeface="Roboto"/>
                <a:sym typeface="Roboto"/>
              </a:rPr>
              <a:t>OR</a:t>
            </a:r>
            <a:endParaRPr>
              <a:latin typeface="Roboto"/>
              <a:ea typeface="Roboto"/>
              <a:cs typeface="Roboto"/>
              <a:sym typeface="Roboto"/>
            </a:endParaRPr>
          </a:p>
        </p:txBody>
      </p:sp>
      <p:sp>
        <p:nvSpPr>
          <p:cNvPr id="86" name="Google Shape;86;p15"/>
          <p:cNvSpPr txBox="1"/>
          <p:nvPr/>
        </p:nvSpPr>
        <p:spPr>
          <a:xfrm>
            <a:off x="7630925" y="4335675"/>
            <a:ext cx="774000" cy="39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latin typeface="Roboto"/>
                <a:ea typeface="Roboto"/>
                <a:cs typeface="Roboto"/>
                <a:sym typeface="Roboto"/>
              </a:rPr>
              <a:t>XOR</a:t>
            </a:r>
            <a:endParaRPr>
              <a:latin typeface="Roboto"/>
              <a:ea typeface="Roboto"/>
              <a:cs typeface="Roboto"/>
              <a:sym typeface="Roboto"/>
            </a:endParaRPr>
          </a:p>
        </p:txBody>
      </p:sp>
      <p:sp>
        <p:nvSpPr>
          <p:cNvPr id="87" name="Google Shape;87;p15"/>
          <p:cNvSpPr txBox="1"/>
          <p:nvPr/>
        </p:nvSpPr>
        <p:spPr>
          <a:xfrm>
            <a:off x="2788525" y="2942263"/>
            <a:ext cx="3528900" cy="157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latin typeface="Roboto"/>
                <a:ea typeface="Roboto"/>
                <a:cs typeface="Roboto"/>
                <a:sym typeface="Roboto"/>
              </a:rPr>
              <a:t>Existe </a:t>
            </a:r>
            <a:r>
              <a:rPr lang="es">
                <a:latin typeface="Roboto"/>
                <a:ea typeface="Roboto"/>
                <a:cs typeface="Roboto"/>
                <a:sym typeface="Roboto"/>
              </a:rPr>
              <a:t>5 compuertas lógicas básicas que hacen operaciones lógicas en electrónica digital. </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rPr lang="es">
                <a:latin typeface="Roboto"/>
                <a:ea typeface="Roboto"/>
                <a:cs typeface="Roboto"/>
                <a:sym typeface="Roboto"/>
              </a:rPr>
              <a:t>Cada una tiene un símbolo, una expresión matemática y una tabla de verdad.</a:t>
            </a:r>
            <a:endParaRPr>
              <a:latin typeface="Roboto"/>
              <a:ea typeface="Roboto"/>
              <a:cs typeface="Roboto"/>
              <a:sym typeface="Roboto"/>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7" name="Shape 267"/>
        <p:cNvGrpSpPr/>
        <p:nvPr/>
      </p:nvGrpSpPr>
      <p:grpSpPr>
        <a:xfrm>
          <a:off x="0" y="0"/>
          <a:ext cx="0" cy="0"/>
          <a:chOff x="0" y="0"/>
          <a:chExt cx="0" cy="0"/>
        </a:xfrm>
      </p:grpSpPr>
      <p:sp>
        <p:nvSpPr>
          <p:cNvPr id="268" name="Google Shape;268;p42"/>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4.7.3 Page Sizes</a:t>
            </a:r>
            <a:endParaRPr/>
          </a:p>
        </p:txBody>
      </p:sp>
      <p:pic>
        <p:nvPicPr>
          <p:cNvPr id="269" name="Google Shape;269;p42"/>
          <p:cNvPicPr preferRelativeResize="0"/>
          <p:nvPr/>
        </p:nvPicPr>
        <p:blipFill>
          <a:blip r:embed="rId3">
            <a:alphaModFix/>
          </a:blip>
          <a:stretch>
            <a:fillRect/>
          </a:stretch>
        </p:blipFill>
        <p:spPr>
          <a:xfrm>
            <a:off x="391412" y="1380675"/>
            <a:ext cx="8361225" cy="336512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3" name="Shape 273"/>
        <p:cNvGrpSpPr/>
        <p:nvPr/>
      </p:nvGrpSpPr>
      <p:grpSpPr>
        <a:xfrm>
          <a:off x="0" y="0"/>
          <a:ext cx="0" cy="0"/>
          <a:chOff x="0" y="0"/>
          <a:chExt cx="0" cy="0"/>
        </a:xfrm>
      </p:grpSpPr>
      <p:sp>
        <p:nvSpPr>
          <p:cNvPr id="274" name="Google Shape;274;p43"/>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4.8 Memory Mapping</a:t>
            </a:r>
            <a:endParaRPr/>
          </a:p>
        </p:txBody>
      </p:sp>
      <p:sp>
        <p:nvSpPr>
          <p:cNvPr id="275" name="Google Shape;275;p43"/>
          <p:cNvSpPr txBox="1"/>
          <p:nvPr/>
        </p:nvSpPr>
        <p:spPr>
          <a:xfrm>
            <a:off x="427975" y="1283975"/>
            <a:ext cx="3691500" cy="32328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s" sz="1500">
                <a:latin typeface="Roboto"/>
                <a:ea typeface="Roboto"/>
                <a:cs typeface="Roboto"/>
                <a:sym typeface="Roboto"/>
              </a:rPr>
              <a:t>Mapping significa "proyección", haciendo correspondencia entre entidades (archivos, dispositivos, memoria física) y regiones de memoria virtual. </a:t>
            </a:r>
            <a:endParaRPr sz="1500">
              <a:latin typeface="Roboto"/>
              <a:ea typeface="Roboto"/>
              <a:cs typeface="Roboto"/>
              <a:sym typeface="Roboto"/>
            </a:endParaRPr>
          </a:p>
          <a:p>
            <a:pPr indent="0" lvl="0" marL="0" rtl="0" algn="just">
              <a:spcBef>
                <a:spcPts val="0"/>
              </a:spcBef>
              <a:spcAft>
                <a:spcPts val="0"/>
              </a:spcAft>
              <a:buNone/>
            </a:pPr>
            <a:r>
              <a:rPr lang="es" sz="1500">
                <a:latin typeface="Roboto"/>
                <a:ea typeface="Roboto"/>
                <a:cs typeface="Roboto"/>
                <a:sym typeface="Roboto"/>
              </a:rPr>
              <a:t>Cuando el cargador llena el espacio de direcciones del proceso, cuando un proceso solicita páginas del sistema operativo o cuando el sistema operativo proyecta archivos desde un disco en los espacios de direcciones de los procesos, estos son ejemplos de mapeo de memoria.</a:t>
            </a:r>
            <a:endParaRPr sz="1500">
              <a:latin typeface="Roboto"/>
              <a:ea typeface="Roboto"/>
              <a:cs typeface="Roboto"/>
              <a:sym typeface="Roboto"/>
            </a:endParaRPr>
          </a:p>
          <a:p>
            <a:pPr indent="0" lvl="0" marL="0" rtl="0" algn="just">
              <a:spcBef>
                <a:spcPts val="0"/>
              </a:spcBef>
              <a:spcAft>
                <a:spcPts val="0"/>
              </a:spcAft>
              <a:buNone/>
            </a:pPr>
            <a:r>
              <a:t/>
            </a:r>
            <a:endParaRPr sz="1500">
              <a:latin typeface="Roboto"/>
              <a:ea typeface="Roboto"/>
              <a:cs typeface="Roboto"/>
              <a:sym typeface="Roboto"/>
            </a:endParaRPr>
          </a:p>
        </p:txBody>
      </p:sp>
      <p:sp>
        <p:nvSpPr>
          <p:cNvPr id="276" name="Google Shape;276;p43"/>
          <p:cNvSpPr txBox="1"/>
          <p:nvPr/>
        </p:nvSpPr>
        <p:spPr>
          <a:xfrm>
            <a:off x="443275" y="4085075"/>
            <a:ext cx="3660900" cy="623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500"/>
              </a:spcBef>
              <a:spcAft>
                <a:spcPts val="0"/>
              </a:spcAft>
              <a:buNone/>
            </a:pPr>
            <a:r>
              <a:rPr lang="es" sz="1100">
                <a:highlight>
                  <a:srgbClr val="FFFFFF"/>
                </a:highlight>
              </a:rPr>
              <a:t>Los mapas de memoria suelen ser creados usualmente por el </a:t>
            </a:r>
            <a:r>
              <a:rPr lang="es" sz="1100">
                <a:highlight>
                  <a:srgbClr val="FFFFFF"/>
                </a:highlight>
                <a:uFill>
                  <a:noFill/>
                </a:uFill>
                <a:hlinkClick r:id="rId3"/>
              </a:rPr>
              <a:t>firmware</a:t>
            </a:r>
            <a:r>
              <a:rPr lang="es" sz="1100">
                <a:highlight>
                  <a:srgbClr val="FFFFFF"/>
                </a:highlight>
              </a:rPr>
              <a:t> para dar información al </a:t>
            </a:r>
            <a:r>
              <a:rPr lang="es" sz="1100">
                <a:highlight>
                  <a:srgbClr val="FFFFFF"/>
                </a:highlight>
                <a:uFill>
                  <a:noFill/>
                </a:uFill>
                <a:hlinkClick r:id="rId4"/>
              </a:rPr>
              <a:t>núcleo</a:t>
            </a:r>
            <a:r>
              <a:rPr lang="es" sz="1100">
                <a:highlight>
                  <a:srgbClr val="FFFFFF"/>
                </a:highlight>
              </a:rPr>
              <a:t> del </a:t>
            </a:r>
            <a:r>
              <a:rPr lang="es" sz="1100">
                <a:highlight>
                  <a:srgbClr val="FFFFFF"/>
                </a:highlight>
                <a:uFill>
                  <a:noFill/>
                </a:uFill>
                <a:hlinkClick r:id="rId5"/>
              </a:rPr>
              <a:t>sistema operativo</a:t>
            </a:r>
            <a:r>
              <a:rPr lang="es" sz="1100">
                <a:highlight>
                  <a:srgbClr val="FFFFFF"/>
                </a:highlight>
              </a:rPr>
              <a:t> sobre cómo está distribuida la memoria.</a:t>
            </a:r>
            <a:endParaRPr sz="1100">
              <a:highlight>
                <a:srgbClr val="FFFFFF"/>
              </a:highlight>
            </a:endParaRPr>
          </a:p>
          <a:p>
            <a:pPr indent="0" lvl="0" marL="0" rtl="0" algn="l">
              <a:lnSpc>
                <a:spcPct val="115000"/>
              </a:lnSpc>
              <a:spcBef>
                <a:spcPts val="500"/>
              </a:spcBef>
              <a:spcAft>
                <a:spcPts val="0"/>
              </a:spcAft>
              <a:buNone/>
            </a:pPr>
            <a:r>
              <a:t/>
            </a:r>
            <a:endParaRPr sz="1100"/>
          </a:p>
          <a:p>
            <a:pPr indent="0" lvl="0" marL="0" rtl="0" algn="l">
              <a:spcBef>
                <a:spcPts val="0"/>
              </a:spcBef>
              <a:spcAft>
                <a:spcPts val="0"/>
              </a:spcAft>
              <a:buNone/>
            </a:pPr>
            <a:r>
              <a:t/>
            </a:r>
            <a:endParaRPr>
              <a:latin typeface="Roboto"/>
              <a:ea typeface="Roboto"/>
              <a:cs typeface="Roboto"/>
              <a:sym typeface="Roboto"/>
            </a:endParaRPr>
          </a:p>
        </p:txBody>
      </p:sp>
      <p:graphicFrame>
        <p:nvGraphicFramePr>
          <p:cNvPr id="277" name="Google Shape;277;p43"/>
          <p:cNvGraphicFramePr/>
          <p:nvPr/>
        </p:nvGraphicFramePr>
        <p:xfrm>
          <a:off x="4165300" y="1475025"/>
          <a:ext cx="3000000" cy="3000000"/>
        </p:xfrm>
        <a:graphic>
          <a:graphicData uri="http://schemas.openxmlformats.org/drawingml/2006/table">
            <a:tbl>
              <a:tblPr>
                <a:noFill/>
                <a:tableStyleId>{1D3B75CA-2435-4149-86FC-ACF354B5F0C6}</a:tableStyleId>
              </a:tblPr>
              <a:tblGrid>
                <a:gridCol w="1215750"/>
                <a:gridCol w="829375"/>
                <a:gridCol w="2710500"/>
              </a:tblGrid>
              <a:tr h="293025">
                <a:tc>
                  <a:txBody>
                    <a:bodyPr/>
                    <a:lstStyle/>
                    <a:p>
                      <a:pPr indent="0" lvl="0" marL="0" rtl="0" algn="l">
                        <a:spcBef>
                          <a:spcPts val="0"/>
                        </a:spcBef>
                        <a:spcAft>
                          <a:spcPts val="0"/>
                        </a:spcAft>
                        <a:buNone/>
                      </a:pPr>
                      <a:r>
                        <a:rPr lang="es"/>
                        <a:t>REGISTRO</a:t>
                      </a:r>
                      <a:endParaRPr/>
                    </a:p>
                  </a:txBody>
                  <a:tcPr marT="91425" marB="91425" marR="91425" marL="91425"/>
                </a:tc>
                <a:tc>
                  <a:txBody>
                    <a:bodyPr/>
                    <a:lstStyle/>
                    <a:p>
                      <a:pPr indent="0" lvl="0" marL="0" rtl="0" algn="l">
                        <a:spcBef>
                          <a:spcPts val="0"/>
                        </a:spcBef>
                        <a:spcAft>
                          <a:spcPts val="0"/>
                        </a:spcAft>
                        <a:buNone/>
                      </a:pPr>
                      <a:r>
                        <a:rPr lang="es"/>
                        <a:t>VALOR</a:t>
                      </a:r>
                      <a:endParaRPr/>
                    </a:p>
                  </a:txBody>
                  <a:tcPr marT="91425" marB="91425" marR="91425" marL="91425"/>
                </a:tc>
                <a:tc>
                  <a:txBody>
                    <a:bodyPr/>
                    <a:lstStyle/>
                    <a:p>
                      <a:pPr indent="0" lvl="0" marL="0" rtl="0" algn="l">
                        <a:spcBef>
                          <a:spcPts val="0"/>
                        </a:spcBef>
                        <a:spcAft>
                          <a:spcPts val="0"/>
                        </a:spcAft>
                        <a:buNone/>
                      </a:pPr>
                      <a:r>
                        <a:rPr lang="es"/>
                        <a:t>SIGNIFICADO</a:t>
                      </a:r>
                      <a:endParaRPr/>
                    </a:p>
                  </a:txBody>
                  <a:tcPr marT="91425" marB="91425" marR="91425" marL="91425"/>
                </a:tc>
              </a:tr>
              <a:tr h="385675">
                <a:tc>
                  <a:txBody>
                    <a:bodyPr/>
                    <a:lstStyle/>
                    <a:p>
                      <a:pPr indent="0" lvl="0" marL="0" rtl="0" algn="l">
                        <a:spcBef>
                          <a:spcPts val="0"/>
                        </a:spcBef>
                        <a:spcAft>
                          <a:spcPts val="0"/>
                        </a:spcAft>
                        <a:buNone/>
                      </a:pPr>
                      <a:r>
                        <a:rPr lang="es"/>
                        <a:t>rax</a:t>
                      </a:r>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s"/>
                        <a:t>9</a:t>
                      </a:r>
                      <a:endParaRPr/>
                    </a:p>
                  </a:txBody>
                  <a:tcPr marT="91425" marB="91425" marR="91425" marL="91425"/>
                </a:tc>
                <a:tc>
                  <a:txBody>
                    <a:bodyPr/>
                    <a:lstStyle/>
                    <a:p>
                      <a:pPr indent="0" lvl="0" marL="0" rtl="0" algn="l">
                        <a:spcBef>
                          <a:spcPts val="0"/>
                        </a:spcBef>
                        <a:spcAft>
                          <a:spcPts val="0"/>
                        </a:spcAft>
                        <a:buNone/>
                      </a:pPr>
                      <a:r>
                        <a:rPr lang="es" sz="1100"/>
                        <a:t>Identificador de llamada del sistema</a:t>
                      </a:r>
                      <a:endParaRPr sz="1100"/>
                    </a:p>
                  </a:txBody>
                  <a:tcPr marT="91425" marB="91425" marR="91425" marL="91425"/>
                </a:tc>
              </a:tr>
              <a:tr h="381975">
                <a:tc>
                  <a:txBody>
                    <a:bodyPr/>
                    <a:lstStyle/>
                    <a:p>
                      <a:pPr indent="0" lvl="0" marL="0" rtl="0" algn="l">
                        <a:spcBef>
                          <a:spcPts val="0"/>
                        </a:spcBef>
                        <a:spcAft>
                          <a:spcPts val="0"/>
                        </a:spcAft>
                        <a:buNone/>
                      </a:pPr>
                      <a:r>
                        <a:rPr lang="es"/>
                        <a:t>rdi</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s"/>
                        <a:t>addr</a:t>
                      </a:r>
                      <a:endParaRPr/>
                    </a:p>
                  </a:txBody>
                  <a:tcPr marT="91425" marB="91425" marR="91425" marL="91425">
                    <a:lnL cap="flat" cmpd="sng" w="9525">
                      <a:solidFill>
                        <a:srgbClr val="9E9E9E"/>
                      </a:solidFill>
                      <a:prstDash val="solid"/>
                      <a:round/>
                      <a:headEnd len="sm" w="sm" type="none"/>
                      <a:tailEnd len="sm" w="sm" type="none"/>
                    </a:lnL>
                  </a:tcPr>
                </a:tc>
                <a:tc>
                  <a:txBody>
                    <a:bodyPr/>
                    <a:lstStyle/>
                    <a:p>
                      <a:pPr indent="0" lvl="0" marL="0" rtl="0" algn="l">
                        <a:spcBef>
                          <a:spcPts val="0"/>
                        </a:spcBef>
                        <a:spcAft>
                          <a:spcPts val="0"/>
                        </a:spcAft>
                        <a:buNone/>
                      </a:pPr>
                      <a:r>
                        <a:rPr lang="es" sz="1100"/>
                        <a:t>comienza desde esta dirección específica.</a:t>
                      </a:r>
                      <a:endParaRPr sz="1100"/>
                    </a:p>
                  </a:txBody>
                  <a:tcPr marT="91425" marB="91425" marR="91425" marL="91425"/>
                </a:tc>
              </a:tr>
              <a:tr h="381975">
                <a:tc>
                  <a:txBody>
                    <a:bodyPr/>
                    <a:lstStyle/>
                    <a:p>
                      <a:pPr indent="0" lvl="0" marL="0" rtl="0" algn="l">
                        <a:spcBef>
                          <a:spcPts val="0"/>
                        </a:spcBef>
                        <a:spcAft>
                          <a:spcPts val="0"/>
                        </a:spcAft>
                        <a:buNone/>
                      </a:pPr>
                      <a:r>
                        <a:rPr lang="es"/>
                        <a:t>rsi</a:t>
                      </a:r>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es"/>
                        <a:t>len</a:t>
                      </a:r>
                      <a:endParaRPr/>
                    </a:p>
                  </a:txBody>
                  <a:tcPr marT="91425" marB="91425" marR="91425" marL="91425"/>
                </a:tc>
                <a:tc>
                  <a:txBody>
                    <a:bodyPr/>
                    <a:lstStyle/>
                    <a:p>
                      <a:pPr indent="0" lvl="0" marL="0" rtl="0" algn="l">
                        <a:spcBef>
                          <a:spcPts val="0"/>
                        </a:spcBef>
                        <a:spcAft>
                          <a:spcPts val="0"/>
                        </a:spcAft>
                        <a:buNone/>
                      </a:pPr>
                      <a:r>
                        <a:rPr lang="es" sz="1100"/>
                        <a:t>Tamaño de la región.</a:t>
                      </a:r>
                      <a:endParaRPr sz="1100"/>
                    </a:p>
                  </a:txBody>
                  <a:tcPr marT="91425" marB="91425" marR="91425" marL="91425"/>
                </a:tc>
              </a:tr>
              <a:tr h="381975">
                <a:tc>
                  <a:txBody>
                    <a:bodyPr/>
                    <a:lstStyle/>
                    <a:p>
                      <a:pPr indent="0" lvl="0" marL="0" rtl="0" algn="l">
                        <a:spcBef>
                          <a:spcPts val="0"/>
                        </a:spcBef>
                        <a:spcAft>
                          <a:spcPts val="0"/>
                        </a:spcAft>
                        <a:buNone/>
                      </a:pPr>
                      <a:r>
                        <a:rPr lang="es"/>
                        <a:t>rdx</a:t>
                      </a:r>
                      <a:endParaRPr/>
                    </a:p>
                  </a:txBody>
                  <a:tcPr marT="91425" marB="91425" marR="91425" marL="91425"/>
                </a:tc>
                <a:tc>
                  <a:txBody>
                    <a:bodyPr/>
                    <a:lstStyle/>
                    <a:p>
                      <a:pPr indent="0" lvl="0" marL="0" rtl="0" algn="l">
                        <a:spcBef>
                          <a:spcPts val="0"/>
                        </a:spcBef>
                        <a:spcAft>
                          <a:spcPts val="0"/>
                        </a:spcAft>
                        <a:buNone/>
                      </a:pPr>
                      <a:r>
                        <a:rPr lang="es"/>
                        <a:t>prot</a:t>
                      </a:r>
                      <a:endParaRPr/>
                    </a:p>
                  </a:txBody>
                  <a:tcPr marT="91425" marB="91425" marR="91425" marL="91425"/>
                </a:tc>
                <a:tc>
                  <a:txBody>
                    <a:bodyPr/>
                    <a:lstStyle/>
                    <a:p>
                      <a:pPr indent="0" lvl="0" marL="0" rtl="0" algn="l">
                        <a:spcBef>
                          <a:spcPts val="0"/>
                        </a:spcBef>
                        <a:spcAft>
                          <a:spcPts val="0"/>
                        </a:spcAft>
                        <a:buNone/>
                      </a:pPr>
                      <a:r>
                        <a:rPr lang="es" sz="1100"/>
                        <a:t>Banderas de protección (r, w, x.)</a:t>
                      </a:r>
                      <a:endParaRPr sz="1100"/>
                    </a:p>
                  </a:txBody>
                  <a:tcPr marT="91425" marB="91425" marR="91425" marL="91425"/>
                </a:tc>
              </a:tr>
              <a:tr h="381975">
                <a:tc>
                  <a:txBody>
                    <a:bodyPr/>
                    <a:lstStyle/>
                    <a:p>
                      <a:pPr indent="0" lvl="0" marL="0" rtl="0" algn="l">
                        <a:spcBef>
                          <a:spcPts val="0"/>
                        </a:spcBef>
                        <a:spcAft>
                          <a:spcPts val="0"/>
                        </a:spcAft>
                        <a:buNone/>
                      </a:pPr>
                      <a:r>
                        <a:rPr lang="es"/>
                        <a:t>r10</a:t>
                      </a:r>
                      <a:endParaRPr/>
                    </a:p>
                  </a:txBody>
                  <a:tcPr marT="91425" marB="91425" marR="91425" marL="91425"/>
                </a:tc>
                <a:tc>
                  <a:txBody>
                    <a:bodyPr/>
                    <a:lstStyle/>
                    <a:p>
                      <a:pPr indent="0" lvl="0" marL="0" rtl="0" algn="l">
                        <a:spcBef>
                          <a:spcPts val="0"/>
                        </a:spcBef>
                        <a:spcAft>
                          <a:spcPts val="0"/>
                        </a:spcAft>
                        <a:buNone/>
                      </a:pPr>
                      <a:r>
                        <a:rPr lang="es"/>
                        <a:t>flags</a:t>
                      </a:r>
                      <a:endParaRPr/>
                    </a:p>
                  </a:txBody>
                  <a:tcPr marT="91425" marB="91425" marR="91425" marL="91425"/>
                </a:tc>
                <a:tc>
                  <a:txBody>
                    <a:bodyPr/>
                    <a:lstStyle/>
                    <a:p>
                      <a:pPr indent="0" lvl="0" marL="0" rtl="0" algn="l">
                        <a:spcBef>
                          <a:spcPts val="0"/>
                        </a:spcBef>
                        <a:spcAft>
                          <a:spcPts val="0"/>
                        </a:spcAft>
                        <a:buNone/>
                      </a:pPr>
                      <a:r>
                        <a:rPr lang="es" sz="1100"/>
                        <a:t>Indicadores de utilidad.</a:t>
                      </a:r>
                      <a:r>
                        <a:rPr lang="es"/>
                        <a:t> </a:t>
                      </a:r>
                      <a:endParaRPr/>
                    </a:p>
                  </a:txBody>
                  <a:tcPr marT="91425" marB="91425" marR="91425" marL="91425"/>
                </a:tc>
              </a:tr>
              <a:tr h="381975">
                <a:tc>
                  <a:txBody>
                    <a:bodyPr/>
                    <a:lstStyle/>
                    <a:p>
                      <a:pPr indent="0" lvl="0" marL="0" rtl="0" algn="l">
                        <a:spcBef>
                          <a:spcPts val="0"/>
                        </a:spcBef>
                        <a:spcAft>
                          <a:spcPts val="0"/>
                        </a:spcAft>
                        <a:buNone/>
                      </a:pPr>
                      <a:r>
                        <a:rPr lang="es"/>
                        <a:t>r8</a:t>
                      </a:r>
                      <a:endParaRPr/>
                    </a:p>
                  </a:txBody>
                  <a:tcPr marT="91425" marB="91425" marR="91425" marL="91425"/>
                </a:tc>
                <a:tc>
                  <a:txBody>
                    <a:bodyPr/>
                    <a:lstStyle/>
                    <a:p>
                      <a:pPr indent="0" lvl="0" marL="0" rtl="0" algn="l">
                        <a:spcBef>
                          <a:spcPts val="0"/>
                        </a:spcBef>
                        <a:spcAft>
                          <a:spcPts val="0"/>
                        </a:spcAft>
                        <a:buNone/>
                      </a:pPr>
                      <a:r>
                        <a:rPr lang="es"/>
                        <a:t>fd</a:t>
                      </a:r>
                      <a:endParaRPr/>
                    </a:p>
                  </a:txBody>
                  <a:tcPr marT="91425" marB="91425" marR="91425" marL="91425"/>
                </a:tc>
                <a:tc>
                  <a:txBody>
                    <a:bodyPr/>
                    <a:lstStyle/>
                    <a:p>
                      <a:pPr indent="0" lvl="0" marL="0" rtl="0" algn="l">
                        <a:spcBef>
                          <a:spcPts val="0"/>
                        </a:spcBef>
                        <a:spcAft>
                          <a:spcPts val="0"/>
                        </a:spcAft>
                        <a:buNone/>
                      </a:pPr>
                      <a:r>
                        <a:rPr lang="es" sz="1100"/>
                        <a:t>Descriptor opcional de un archivo mapeado.</a:t>
                      </a:r>
                      <a:endParaRPr sz="1100"/>
                    </a:p>
                  </a:txBody>
                  <a:tcPr marT="91425" marB="91425" marR="91425" marL="91425"/>
                </a:tc>
              </a:tr>
              <a:tr h="381975">
                <a:tc>
                  <a:txBody>
                    <a:bodyPr/>
                    <a:lstStyle/>
                    <a:p>
                      <a:pPr indent="0" lvl="0" marL="0" rtl="0" algn="l">
                        <a:spcBef>
                          <a:spcPts val="0"/>
                        </a:spcBef>
                        <a:spcAft>
                          <a:spcPts val="0"/>
                        </a:spcAft>
                        <a:buNone/>
                      </a:pPr>
                      <a:r>
                        <a:rPr lang="es"/>
                        <a:t>r9</a:t>
                      </a:r>
                      <a:endParaRPr/>
                    </a:p>
                  </a:txBody>
                  <a:tcPr marT="91425" marB="91425" marR="91425" marL="91425"/>
                </a:tc>
                <a:tc>
                  <a:txBody>
                    <a:bodyPr/>
                    <a:lstStyle/>
                    <a:p>
                      <a:pPr indent="0" lvl="0" marL="0" rtl="0" algn="l">
                        <a:spcBef>
                          <a:spcPts val="0"/>
                        </a:spcBef>
                        <a:spcAft>
                          <a:spcPts val="0"/>
                        </a:spcAft>
                        <a:buNone/>
                      </a:pPr>
                      <a:r>
                        <a:rPr lang="es"/>
                        <a:t>offset</a:t>
                      </a:r>
                      <a:endParaRPr/>
                    </a:p>
                  </a:txBody>
                  <a:tcPr marT="91425" marB="91425" marR="91425" marL="91425"/>
                </a:tc>
                <a:tc>
                  <a:txBody>
                    <a:bodyPr/>
                    <a:lstStyle/>
                    <a:p>
                      <a:pPr indent="0" lvl="0" marL="0" rtl="0" algn="l">
                        <a:spcBef>
                          <a:spcPts val="0"/>
                        </a:spcBef>
                        <a:spcAft>
                          <a:spcPts val="0"/>
                        </a:spcAft>
                        <a:buNone/>
                      </a:pPr>
                      <a:r>
                        <a:rPr lang="es" sz="1100"/>
                        <a:t>Desplazamiento en archivo.</a:t>
                      </a:r>
                      <a:endParaRPr sz="1100"/>
                    </a:p>
                  </a:txBody>
                  <a:tcPr marT="91425" marB="91425" marR="91425" marL="91425"/>
                </a:tc>
              </a:tr>
            </a:tbl>
          </a:graphicData>
        </a:graphic>
      </p:graphicFrame>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1" name="Shape 281"/>
        <p:cNvGrpSpPr/>
        <p:nvPr/>
      </p:nvGrpSpPr>
      <p:grpSpPr>
        <a:xfrm>
          <a:off x="0" y="0"/>
          <a:ext cx="0" cy="0"/>
          <a:chOff x="0" y="0"/>
          <a:chExt cx="0" cy="0"/>
        </a:xfrm>
      </p:grpSpPr>
      <p:sp>
        <p:nvSpPr>
          <p:cNvPr id="282" name="Google Shape;282;p44"/>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4.9 Example: Mapping File into Memory</a:t>
            </a:r>
            <a:endParaRPr/>
          </a:p>
        </p:txBody>
      </p:sp>
      <p:sp>
        <p:nvSpPr>
          <p:cNvPr id="283" name="Google Shape;283;p44"/>
          <p:cNvSpPr txBox="1"/>
          <p:nvPr/>
        </p:nvSpPr>
        <p:spPr>
          <a:xfrm>
            <a:off x="398850" y="1338450"/>
            <a:ext cx="8346300" cy="365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100">
                <a:latin typeface="Roboto"/>
                <a:ea typeface="Roboto"/>
                <a:cs typeface="Roboto"/>
                <a:sym typeface="Roboto"/>
              </a:rPr>
              <a:t>Necesitamos otra llamada al sistema, en este caso, abierto. Se utiliza para abrir un archivo por nombre y para adquirir su descriptor.</a:t>
            </a:r>
            <a:endParaRPr sz="1100">
              <a:latin typeface="Roboto"/>
              <a:ea typeface="Roboto"/>
              <a:cs typeface="Roboto"/>
              <a:sym typeface="Roboto"/>
            </a:endParaRPr>
          </a:p>
          <a:p>
            <a:pPr indent="0" lvl="0" marL="0" rtl="0" algn="l">
              <a:spcBef>
                <a:spcPts val="0"/>
              </a:spcBef>
              <a:spcAft>
                <a:spcPts val="0"/>
              </a:spcAft>
              <a:buNone/>
            </a:pPr>
            <a:r>
              <a:t/>
            </a:r>
            <a:endParaRPr sz="1100">
              <a:latin typeface="Roboto"/>
              <a:ea typeface="Roboto"/>
              <a:cs typeface="Roboto"/>
              <a:sym typeface="Roboto"/>
            </a:endParaRPr>
          </a:p>
          <a:p>
            <a:pPr indent="0" lvl="0" marL="0" rtl="0" algn="l">
              <a:spcBef>
                <a:spcPts val="0"/>
              </a:spcBef>
              <a:spcAft>
                <a:spcPts val="0"/>
              </a:spcAft>
              <a:buNone/>
            </a:pPr>
            <a:r>
              <a:rPr lang="es" sz="1100">
                <a:latin typeface="Roboto"/>
                <a:ea typeface="Roboto"/>
                <a:cs typeface="Roboto"/>
                <a:sym typeface="Roboto"/>
              </a:rPr>
              <a:t>Registro     Valor                  Significado</a:t>
            </a:r>
            <a:endParaRPr sz="1100">
              <a:latin typeface="Roboto"/>
              <a:ea typeface="Roboto"/>
              <a:cs typeface="Roboto"/>
              <a:sym typeface="Roboto"/>
            </a:endParaRPr>
          </a:p>
          <a:p>
            <a:pPr indent="0" lvl="0" marL="0" rtl="0" algn="l">
              <a:spcBef>
                <a:spcPts val="0"/>
              </a:spcBef>
              <a:spcAft>
                <a:spcPts val="0"/>
              </a:spcAft>
              <a:buNone/>
            </a:pPr>
            <a:r>
              <a:t/>
            </a:r>
            <a:endParaRPr sz="1100">
              <a:latin typeface="Roboto"/>
              <a:ea typeface="Roboto"/>
              <a:cs typeface="Roboto"/>
              <a:sym typeface="Roboto"/>
            </a:endParaRPr>
          </a:p>
          <a:p>
            <a:pPr indent="0" lvl="0" marL="0" rtl="0" algn="l">
              <a:spcBef>
                <a:spcPts val="0"/>
              </a:spcBef>
              <a:spcAft>
                <a:spcPts val="0"/>
              </a:spcAft>
              <a:buNone/>
            </a:pPr>
            <a:r>
              <a:rPr lang="es" sz="1100">
                <a:latin typeface="Roboto"/>
                <a:ea typeface="Roboto"/>
                <a:cs typeface="Roboto"/>
                <a:sym typeface="Roboto"/>
              </a:rPr>
              <a:t>rax                2                        Identificador de llamada al sistema.</a:t>
            </a:r>
            <a:endParaRPr sz="1100">
              <a:latin typeface="Roboto"/>
              <a:ea typeface="Roboto"/>
              <a:cs typeface="Roboto"/>
              <a:sym typeface="Roboto"/>
            </a:endParaRPr>
          </a:p>
          <a:p>
            <a:pPr indent="0" lvl="0" marL="0" rtl="0" algn="l">
              <a:spcBef>
                <a:spcPts val="0"/>
              </a:spcBef>
              <a:spcAft>
                <a:spcPts val="0"/>
              </a:spcAft>
              <a:buNone/>
            </a:pPr>
            <a:r>
              <a:t/>
            </a:r>
            <a:endParaRPr sz="1100">
              <a:latin typeface="Roboto"/>
              <a:ea typeface="Roboto"/>
              <a:cs typeface="Roboto"/>
              <a:sym typeface="Roboto"/>
            </a:endParaRPr>
          </a:p>
          <a:p>
            <a:pPr indent="0" lvl="0" marL="0" rtl="0" algn="l">
              <a:spcBef>
                <a:spcPts val="0"/>
              </a:spcBef>
              <a:spcAft>
                <a:spcPts val="0"/>
              </a:spcAft>
              <a:buNone/>
            </a:pPr>
            <a:r>
              <a:rPr lang="es" sz="1100">
                <a:latin typeface="Roboto"/>
                <a:ea typeface="Roboto"/>
                <a:cs typeface="Roboto"/>
                <a:sym typeface="Roboto"/>
              </a:rPr>
              <a:t>rdi              File name          Apuntador a una cadena terminada en string. name.holding file.</a:t>
            </a:r>
            <a:endParaRPr sz="1100">
              <a:latin typeface="Roboto"/>
              <a:ea typeface="Roboto"/>
              <a:cs typeface="Roboto"/>
              <a:sym typeface="Roboto"/>
            </a:endParaRPr>
          </a:p>
          <a:p>
            <a:pPr indent="0" lvl="0" marL="0" rtl="0" algn="l">
              <a:spcBef>
                <a:spcPts val="0"/>
              </a:spcBef>
              <a:spcAft>
                <a:spcPts val="0"/>
              </a:spcAft>
              <a:buNone/>
            </a:pPr>
            <a:r>
              <a:t/>
            </a:r>
            <a:endParaRPr sz="1100">
              <a:latin typeface="Roboto"/>
              <a:ea typeface="Roboto"/>
              <a:cs typeface="Roboto"/>
              <a:sym typeface="Roboto"/>
            </a:endParaRPr>
          </a:p>
          <a:p>
            <a:pPr indent="0" lvl="0" marL="0" rtl="0" algn="l">
              <a:spcBef>
                <a:spcPts val="0"/>
              </a:spcBef>
              <a:spcAft>
                <a:spcPts val="0"/>
              </a:spcAft>
              <a:buNone/>
            </a:pPr>
            <a:r>
              <a:rPr lang="es" sz="1100">
                <a:latin typeface="Roboto"/>
                <a:ea typeface="Roboto"/>
                <a:cs typeface="Roboto"/>
                <a:sym typeface="Roboto"/>
              </a:rPr>
              <a:t>rsi              Flags                  Una combinación de marcas de permiso (solo lectura, solo escritura o ambas). </a:t>
            </a:r>
            <a:endParaRPr sz="1100">
              <a:latin typeface="Roboto"/>
              <a:ea typeface="Roboto"/>
              <a:cs typeface="Roboto"/>
              <a:sym typeface="Roboto"/>
            </a:endParaRPr>
          </a:p>
          <a:p>
            <a:pPr indent="0" lvl="0" marL="0" rtl="0" algn="l">
              <a:spcBef>
                <a:spcPts val="0"/>
              </a:spcBef>
              <a:spcAft>
                <a:spcPts val="0"/>
              </a:spcAft>
              <a:buNone/>
            </a:pPr>
            <a:r>
              <a:rPr lang="es" sz="1100">
                <a:latin typeface="Roboto"/>
                <a:ea typeface="Roboto"/>
                <a:cs typeface="Roboto"/>
                <a:sym typeface="Roboto"/>
              </a:rPr>
              <a:t> </a:t>
            </a:r>
            <a:endParaRPr sz="1100">
              <a:latin typeface="Roboto"/>
              <a:ea typeface="Roboto"/>
              <a:cs typeface="Roboto"/>
              <a:sym typeface="Roboto"/>
            </a:endParaRPr>
          </a:p>
          <a:p>
            <a:pPr indent="0" lvl="0" marL="0" rtl="0" algn="l">
              <a:spcBef>
                <a:spcPts val="0"/>
              </a:spcBef>
              <a:spcAft>
                <a:spcPts val="0"/>
              </a:spcAft>
              <a:buNone/>
            </a:pPr>
            <a:r>
              <a:rPr lang="es" sz="1100">
                <a:latin typeface="Roboto"/>
                <a:ea typeface="Roboto"/>
                <a:cs typeface="Roboto"/>
                <a:sym typeface="Roboto"/>
              </a:rPr>
              <a:t>rdx             mode                Si se llama al sistema abierto para crear un archivo, tendrá los permisos del sistema de archivos.	</a:t>
            </a:r>
            <a:endParaRPr sz="1100">
              <a:latin typeface="Roboto"/>
              <a:ea typeface="Roboto"/>
              <a:cs typeface="Roboto"/>
              <a:sym typeface="Roboto"/>
            </a:endParaRPr>
          </a:p>
          <a:p>
            <a:pPr indent="0" lvl="0" marL="0" rtl="0" algn="l">
              <a:spcBef>
                <a:spcPts val="0"/>
              </a:spcBef>
              <a:spcAft>
                <a:spcPts val="0"/>
              </a:spcAft>
              <a:buNone/>
            </a:pPr>
            <a:r>
              <a:t/>
            </a:r>
            <a:endParaRPr sz="1100">
              <a:latin typeface="Roboto"/>
              <a:ea typeface="Roboto"/>
              <a:cs typeface="Roboto"/>
              <a:sym typeface="Roboto"/>
            </a:endParaRPr>
          </a:p>
          <a:p>
            <a:pPr indent="0" lvl="0" marL="0" rtl="0" algn="l">
              <a:spcBef>
                <a:spcPts val="0"/>
              </a:spcBef>
              <a:spcAft>
                <a:spcPts val="0"/>
              </a:spcAft>
              <a:buNone/>
            </a:pPr>
            <a:r>
              <a:rPr lang="es" sz="1100">
                <a:latin typeface="Roboto"/>
                <a:ea typeface="Roboto"/>
                <a:cs typeface="Roboto"/>
                <a:sym typeface="Roboto"/>
              </a:rPr>
              <a:t>El archivo de mapeo en la memoria se realiza en tres simples pasos:</a:t>
            </a:r>
            <a:endParaRPr sz="1100">
              <a:latin typeface="Roboto"/>
              <a:ea typeface="Roboto"/>
              <a:cs typeface="Roboto"/>
              <a:sym typeface="Roboto"/>
            </a:endParaRPr>
          </a:p>
          <a:p>
            <a:pPr indent="0" lvl="0" marL="0" rtl="0" algn="l">
              <a:spcBef>
                <a:spcPts val="0"/>
              </a:spcBef>
              <a:spcAft>
                <a:spcPts val="0"/>
              </a:spcAft>
              <a:buNone/>
            </a:pPr>
            <a:r>
              <a:t/>
            </a:r>
            <a:endParaRPr sz="1100">
              <a:latin typeface="Roboto"/>
              <a:ea typeface="Roboto"/>
              <a:cs typeface="Roboto"/>
              <a:sym typeface="Roboto"/>
            </a:endParaRPr>
          </a:p>
          <a:p>
            <a:pPr indent="-298450" lvl="0" marL="457200" rtl="0" algn="l">
              <a:spcBef>
                <a:spcPts val="0"/>
              </a:spcBef>
              <a:spcAft>
                <a:spcPts val="0"/>
              </a:spcAft>
              <a:buSzPts val="1100"/>
              <a:buFont typeface="Roboto"/>
              <a:buChar char="●"/>
            </a:pPr>
            <a:r>
              <a:rPr lang="es" sz="1100">
                <a:latin typeface="Roboto"/>
                <a:ea typeface="Roboto"/>
                <a:cs typeface="Roboto"/>
                <a:sym typeface="Roboto"/>
              </a:rPr>
              <a:t>Abrir el archivo usando la llamada al sistema abierto. rax contendrá el descriptor de archivo.</a:t>
            </a:r>
            <a:endParaRPr sz="1100">
              <a:latin typeface="Roboto"/>
              <a:ea typeface="Roboto"/>
              <a:cs typeface="Roboto"/>
              <a:sym typeface="Roboto"/>
            </a:endParaRPr>
          </a:p>
          <a:p>
            <a:pPr indent="-298450" lvl="0" marL="457200" rtl="0" algn="l">
              <a:spcBef>
                <a:spcPts val="0"/>
              </a:spcBef>
              <a:spcAft>
                <a:spcPts val="0"/>
              </a:spcAft>
              <a:buSzPts val="1100"/>
              <a:buFont typeface="Roboto"/>
              <a:buChar char="●"/>
            </a:pPr>
            <a:r>
              <a:rPr lang="es" sz="1100">
                <a:latin typeface="Roboto"/>
                <a:ea typeface="Roboto"/>
                <a:cs typeface="Roboto"/>
                <a:sym typeface="Roboto"/>
              </a:rPr>
              <a:t>Llame a mmap con argumentos relevantes. Uno de ellos será el descriptor de archivo, adquirido en el paso 1.</a:t>
            </a:r>
            <a:endParaRPr sz="1100">
              <a:latin typeface="Roboto"/>
              <a:ea typeface="Roboto"/>
              <a:cs typeface="Roboto"/>
              <a:sym typeface="Roboto"/>
            </a:endParaRPr>
          </a:p>
          <a:p>
            <a:pPr indent="-298450" lvl="0" marL="457200" rtl="0" algn="l">
              <a:spcBef>
                <a:spcPts val="0"/>
              </a:spcBef>
              <a:spcAft>
                <a:spcPts val="0"/>
              </a:spcAft>
              <a:buSzPts val="1100"/>
              <a:buFont typeface="Roboto"/>
              <a:buChar char="●"/>
            </a:pPr>
            <a:r>
              <a:rPr lang="es" sz="1100">
                <a:latin typeface="Roboto"/>
                <a:ea typeface="Roboto"/>
                <a:cs typeface="Roboto"/>
                <a:sym typeface="Roboto"/>
              </a:rPr>
              <a:t>Utilice la rutina print_string que hemos creado en el Capítulo 2. Por razones de brevedad, omitimos el cierre de archivos y las verificaciones de errores.</a:t>
            </a:r>
            <a:endParaRPr sz="1100">
              <a:latin typeface="Roboto"/>
              <a:ea typeface="Roboto"/>
              <a:cs typeface="Roboto"/>
              <a:sym typeface="Roboto"/>
            </a:endParaRPr>
          </a:p>
          <a:p>
            <a:pPr indent="0" lvl="0" marL="0" rtl="0" algn="l">
              <a:spcBef>
                <a:spcPts val="0"/>
              </a:spcBef>
              <a:spcAft>
                <a:spcPts val="0"/>
              </a:spcAft>
              <a:buNone/>
            </a:pPr>
            <a:r>
              <a:t/>
            </a:r>
            <a:endParaRPr sz="1100">
              <a:latin typeface="Roboto"/>
              <a:ea typeface="Roboto"/>
              <a:cs typeface="Roboto"/>
              <a:sym typeface="Roboto"/>
            </a:endParaRPr>
          </a:p>
          <a:p>
            <a:pPr indent="0" lvl="0" marL="0" rtl="0" algn="l">
              <a:spcBef>
                <a:spcPts val="0"/>
              </a:spcBef>
              <a:spcAft>
                <a:spcPts val="0"/>
              </a:spcAft>
              <a:buNone/>
            </a:pPr>
            <a:r>
              <a:rPr b="1" lang="es" sz="1100">
                <a:latin typeface="Roboto"/>
                <a:ea typeface="Roboto"/>
                <a:cs typeface="Roboto"/>
                <a:sym typeface="Roboto"/>
              </a:rPr>
              <a:t>		</a:t>
            </a:r>
            <a:endParaRPr b="1" sz="1100">
              <a:latin typeface="Roboto"/>
              <a:ea typeface="Roboto"/>
              <a:cs typeface="Roboto"/>
              <a:sym typeface="Roboto"/>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7" name="Shape 287"/>
        <p:cNvGrpSpPr/>
        <p:nvPr/>
      </p:nvGrpSpPr>
      <p:grpSpPr>
        <a:xfrm>
          <a:off x="0" y="0"/>
          <a:ext cx="0" cy="0"/>
          <a:chOff x="0" y="0"/>
          <a:chExt cx="0" cy="0"/>
        </a:xfrm>
      </p:grpSpPr>
      <p:sp>
        <p:nvSpPr>
          <p:cNvPr id="288" name="Google Shape;288;p45"/>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4.9.1 Mnemonic Names for Constants</a:t>
            </a:r>
            <a:endParaRPr/>
          </a:p>
        </p:txBody>
      </p:sp>
      <p:pic>
        <p:nvPicPr>
          <p:cNvPr id="289" name="Google Shape;289;p45"/>
          <p:cNvPicPr preferRelativeResize="0"/>
          <p:nvPr/>
        </p:nvPicPr>
        <p:blipFill>
          <a:blip r:embed="rId3">
            <a:alphaModFix/>
          </a:blip>
          <a:stretch>
            <a:fillRect/>
          </a:stretch>
        </p:blipFill>
        <p:spPr>
          <a:xfrm>
            <a:off x="1468475" y="1384450"/>
            <a:ext cx="6011750" cy="366717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3" name="Shape 293"/>
        <p:cNvGrpSpPr/>
        <p:nvPr/>
      </p:nvGrpSpPr>
      <p:grpSpPr>
        <a:xfrm>
          <a:off x="0" y="0"/>
          <a:ext cx="0" cy="0"/>
          <a:chOff x="0" y="0"/>
          <a:chExt cx="0" cy="0"/>
        </a:xfrm>
      </p:grpSpPr>
      <p:sp>
        <p:nvSpPr>
          <p:cNvPr id="294" name="Google Shape;294;p46"/>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46"/>
          <p:cNvSpPr txBox="1"/>
          <p:nvPr/>
        </p:nvSpPr>
        <p:spPr>
          <a:xfrm>
            <a:off x="456600" y="1356375"/>
            <a:ext cx="2941200" cy="322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1800">
                <a:latin typeface="Roboto"/>
                <a:ea typeface="Roboto"/>
                <a:cs typeface="Roboto"/>
                <a:sym typeface="Roboto"/>
              </a:rPr>
              <a:t>#include &lt;stdio.h&gt;</a:t>
            </a:r>
            <a:endParaRPr b="1" sz="1800">
              <a:latin typeface="Roboto"/>
              <a:ea typeface="Roboto"/>
              <a:cs typeface="Roboto"/>
              <a:sym typeface="Roboto"/>
            </a:endParaRPr>
          </a:p>
          <a:p>
            <a:pPr indent="0" lvl="0" marL="0" rtl="0" algn="l">
              <a:spcBef>
                <a:spcPts val="0"/>
              </a:spcBef>
              <a:spcAft>
                <a:spcPts val="0"/>
              </a:spcAft>
              <a:buNone/>
            </a:pPr>
            <a:r>
              <a:rPr b="1" lang="es" sz="1800">
                <a:latin typeface="Roboto"/>
                <a:ea typeface="Roboto"/>
                <a:cs typeface="Roboto"/>
                <a:sym typeface="Roboto"/>
              </a:rPr>
              <a:t>int main(){</a:t>
            </a:r>
            <a:endParaRPr b="1" sz="1800">
              <a:latin typeface="Roboto"/>
              <a:ea typeface="Roboto"/>
              <a:cs typeface="Roboto"/>
              <a:sym typeface="Roboto"/>
            </a:endParaRPr>
          </a:p>
          <a:p>
            <a:pPr indent="0" lvl="0" marL="0" rtl="0" algn="l">
              <a:spcBef>
                <a:spcPts val="0"/>
              </a:spcBef>
              <a:spcAft>
                <a:spcPts val="0"/>
              </a:spcAft>
              <a:buNone/>
            </a:pPr>
            <a:r>
              <a:rPr b="1" lang="es" sz="1800">
                <a:latin typeface="Roboto"/>
                <a:ea typeface="Roboto"/>
                <a:cs typeface="Roboto"/>
                <a:sym typeface="Roboto"/>
              </a:rPr>
              <a:t>	</a:t>
            </a:r>
            <a:endParaRPr b="1" sz="1800">
              <a:latin typeface="Roboto"/>
              <a:ea typeface="Roboto"/>
              <a:cs typeface="Roboto"/>
              <a:sym typeface="Roboto"/>
            </a:endParaRPr>
          </a:p>
          <a:p>
            <a:pPr indent="0" lvl="0" marL="0" rtl="0" algn="l">
              <a:spcBef>
                <a:spcPts val="0"/>
              </a:spcBef>
              <a:spcAft>
                <a:spcPts val="0"/>
              </a:spcAft>
              <a:buNone/>
            </a:pPr>
            <a:r>
              <a:rPr b="1" lang="es" sz="1800">
                <a:latin typeface="Roboto"/>
                <a:ea typeface="Roboto"/>
                <a:cs typeface="Roboto"/>
                <a:sym typeface="Roboto"/>
              </a:rPr>
              <a:t>int a,b,c;</a:t>
            </a:r>
            <a:endParaRPr b="1" sz="1800">
              <a:latin typeface="Roboto"/>
              <a:ea typeface="Roboto"/>
              <a:cs typeface="Roboto"/>
              <a:sym typeface="Roboto"/>
            </a:endParaRPr>
          </a:p>
          <a:p>
            <a:pPr indent="0" lvl="0" marL="0" rtl="0" algn="l">
              <a:spcBef>
                <a:spcPts val="0"/>
              </a:spcBef>
              <a:spcAft>
                <a:spcPts val="0"/>
              </a:spcAft>
              <a:buNone/>
            </a:pPr>
            <a:r>
              <a:t/>
            </a:r>
            <a:endParaRPr b="1" sz="1800">
              <a:latin typeface="Roboto"/>
              <a:ea typeface="Roboto"/>
              <a:cs typeface="Roboto"/>
              <a:sym typeface="Roboto"/>
            </a:endParaRPr>
          </a:p>
          <a:p>
            <a:pPr indent="0" lvl="0" marL="0" rtl="0" algn="l">
              <a:spcBef>
                <a:spcPts val="0"/>
              </a:spcBef>
              <a:spcAft>
                <a:spcPts val="0"/>
              </a:spcAft>
              <a:buNone/>
            </a:pPr>
            <a:r>
              <a:rPr b="1" lang="es" sz="1800">
                <a:latin typeface="Roboto"/>
                <a:ea typeface="Roboto"/>
                <a:cs typeface="Roboto"/>
                <a:sym typeface="Roboto"/>
              </a:rPr>
              <a:t>scanf(“%d %d ”,&amp;a,&amp;b);</a:t>
            </a:r>
            <a:endParaRPr b="1" sz="1800">
              <a:latin typeface="Roboto"/>
              <a:ea typeface="Roboto"/>
              <a:cs typeface="Roboto"/>
              <a:sym typeface="Roboto"/>
            </a:endParaRPr>
          </a:p>
          <a:p>
            <a:pPr indent="0" lvl="0" marL="0" rtl="0" algn="l">
              <a:spcBef>
                <a:spcPts val="0"/>
              </a:spcBef>
              <a:spcAft>
                <a:spcPts val="0"/>
              </a:spcAft>
              <a:buNone/>
            </a:pPr>
            <a:r>
              <a:t/>
            </a:r>
            <a:endParaRPr b="1" sz="1800">
              <a:latin typeface="Roboto"/>
              <a:ea typeface="Roboto"/>
              <a:cs typeface="Roboto"/>
              <a:sym typeface="Roboto"/>
            </a:endParaRPr>
          </a:p>
          <a:p>
            <a:pPr indent="0" lvl="0" marL="0" rtl="0" algn="l">
              <a:spcBef>
                <a:spcPts val="0"/>
              </a:spcBef>
              <a:spcAft>
                <a:spcPts val="0"/>
              </a:spcAft>
              <a:buNone/>
            </a:pPr>
            <a:r>
              <a:rPr b="1" lang="es" sz="1800">
                <a:latin typeface="Roboto"/>
                <a:ea typeface="Roboto"/>
                <a:cs typeface="Roboto"/>
                <a:sym typeface="Roboto"/>
              </a:rPr>
              <a:t>			c=a+d;</a:t>
            </a:r>
            <a:endParaRPr b="1" sz="1800">
              <a:latin typeface="Roboto"/>
              <a:ea typeface="Roboto"/>
              <a:cs typeface="Roboto"/>
              <a:sym typeface="Roboto"/>
            </a:endParaRPr>
          </a:p>
          <a:p>
            <a:pPr indent="0" lvl="0" marL="0" rtl="0" algn="l">
              <a:spcBef>
                <a:spcPts val="0"/>
              </a:spcBef>
              <a:spcAft>
                <a:spcPts val="0"/>
              </a:spcAft>
              <a:buNone/>
            </a:pPr>
            <a:r>
              <a:t/>
            </a:r>
            <a:endParaRPr b="1" sz="1800">
              <a:latin typeface="Roboto"/>
              <a:ea typeface="Roboto"/>
              <a:cs typeface="Roboto"/>
              <a:sym typeface="Roboto"/>
            </a:endParaRPr>
          </a:p>
          <a:p>
            <a:pPr indent="0" lvl="0" marL="0" rtl="0" algn="l">
              <a:spcBef>
                <a:spcPts val="0"/>
              </a:spcBef>
              <a:spcAft>
                <a:spcPts val="0"/>
              </a:spcAft>
              <a:buNone/>
            </a:pPr>
            <a:r>
              <a:rPr b="1" lang="es" sz="1800">
                <a:latin typeface="Roboto"/>
                <a:ea typeface="Roboto"/>
                <a:cs typeface="Roboto"/>
                <a:sym typeface="Roboto"/>
              </a:rPr>
              <a:t>		printf(“%d”,c);</a:t>
            </a:r>
            <a:endParaRPr b="1" sz="1800">
              <a:latin typeface="Roboto"/>
              <a:ea typeface="Roboto"/>
              <a:cs typeface="Roboto"/>
              <a:sym typeface="Roboto"/>
            </a:endParaRPr>
          </a:p>
          <a:p>
            <a:pPr indent="0" lvl="0" marL="0" rtl="0" algn="l">
              <a:spcBef>
                <a:spcPts val="0"/>
              </a:spcBef>
              <a:spcAft>
                <a:spcPts val="0"/>
              </a:spcAft>
              <a:buNone/>
            </a:pPr>
            <a:r>
              <a:t/>
            </a:r>
            <a:endParaRPr b="1" sz="1800">
              <a:latin typeface="Roboto"/>
              <a:ea typeface="Roboto"/>
              <a:cs typeface="Roboto"/>
              <a:sym typeface="Roboto"/>
            </a:endParaRPr>
          </a:p>
          <a:p>
            <a:pPr indent="0" lvl="0" marL="0" rtl="0" algn="l">
              <a:spcBef>
                <a:spcPts val="0"/>
              </a:spcBef>
              <a:spcAft>
                <a:spcPts val="0"/>
              </a:spcAft>
              <a:buNone/>
            </a:pPr>
            <a:r>
              <a:rPr b="1" lang="es" sz="1800">
                <a:latin typeface="Roboto"/>
                <a:ea typeface="Roboto"/>
                <a:cs typeface="Roboto"/>
                <a:sym typeface="Roboto"/>
              </a:rPr>
              <a:t>return 0;</a:t>
            </a:r>
            <a:endParaRPr b="1" sz="1800">
              <a:latin typeface="Roboto"/>
              <a:ea typeface="Roboto"/>
              <a:cs typeface="Roboto"/>
              <a:sym typeface="Roboto"/>
            </a:endParaRPr>
          </a:p>
          <a:p>
            <a:pPr indent="0" lvl="0" marL="0" rtl="0" algn="l">
              <a:spcBef>
                <a:spcPts val="0"/>
              </a:spcBef>
              <a:spcAft>
                <a:spcPts val="0"/>
              </a:spcAft>
              <a:buNone/>
            </a:pPr>
            <a:r>
              <a:rPr b="1" lang="es" sz="1800">
                <a:latin typeface="Roboto"/>
                <a:ea typeface="Roboto"/>
                <a:cs typeface="Roboto"/>
                <a:sym typeface="Roboto"/>
              </a:rPr>
              <a:t>}</a:t>
            </a:r>
            <a:endParaRPr b="1" sz="1800">
              <a:latin typeface="Roboto"/>
              <a:ea typeface="Roboto"/>
              <a:cs typeface="Roboto"/>
              <a:sym typeface="Roboto"/>
            </a:endParaRPr>
          </a:p>
        </p:txBody>
      </p:sp>
      <p:sp>
        <p:nvSpPr>
          <p:cNvPr id="296" name="Google Shape;296;p46"/>
          <p:cNvSpPr txBox="1"/>
          <p:nvPr/>
        </p:nvSpPr>
        <p:spPr>
          <a:xfrm>
            <a:off x="4458600" y="1428175"/>
            <a:ext cx="3644100" cy="322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1800">
                <a:latin typeface="Roboto"/>
                <a:ea typeface="Roboto"/>
                <a:cs typeface="Roboto"/>
                <a:sym typeface="Roboto"/>
              </a:rPr>
              <a:t>#include &lt;stdio.h&gt;</a:t>
            </a:r>
            <a:endParaRPr b="1" sz="1800">
              <a:latin typeface="Roboto"/>
              <a:ea typeface="Roboto"/>
              <a:cs typeface="Roboto"/>
              <a:sym typeface="Roboto"/>
            </a:endParaRPr>
          </a:p>
          <a:p>
            <a:pPr indent="0" lvl="0" marL="0" rtl="0" algn="l">
              <a:spcBef>
                <a:spcPts val="0"/>
              </a:spcBef>
              <a:spcAft>
                <a:spcPts val="0"/>
              </a:spcAft>
              <a:buNone/>
            </a:pPr>
            <a:r>
              <a:rPr b="1" lang="es" sz="1800">
                <a:latin typeface="Roboto"/>
                <a:ea typeface="Roboto"/>
                <a:cs typeface="Roboto"/>
                <a:sym typeface="Roboto"/>
              </a:rPr>
              <a:t>int main(){</a:t>
            </a:r>
            <a:endParaRPr b="1" sz="1800">
              <a:latin typeface="Roboto"/>
              <a:ea typeface="Roboto"/>
              <a:cs typeface="Roboto"/>
              <a:sym typeface="Roboto"/>
            </a:endParaRPr>
          </a:p>
          <a:p>
            <a:pPr indent="0" lvl="0" marL="0" rtl="0" algn="l">
              <a:spcBef>
                <a:spcPts val="0"/>
              </a:spcBef>
              <a:spcAft>
                <a:spcPts val="0"/>
              </a:spcAft>
              <a:buNone/>
            </a:pPr>
            <a:r>
              <a:rPr b="1" lang="es" sz="1800">
                <a:latin typeface="Roboto"/>
                <a:ea typeface="Roboto"/>
                <a:cs typeface="Roboto"/>
                <a:sym typeface="Roboto"/>
              </a:rPr>
              <a:t>	</a:t>
            </a:r>
            <a:endParaRPr b="1" sz="1800">
              <a:latin typeface="Roboto"/>
              <a:ea typeface="Roboto"/>
              <a:cs typeface="Roboto"/>
              <a:sym typeface="Roboto"/>
            </a:endParaRPr>
          </a:p>
          <a:p>
            <a:pPr indent="0" lvl="0" marL="0" rtl="0" algn="l">
              <a:spcBef>
                <a:spcPts val="0"/>
              </a:spcBef>
              <a:spcAft>
                <a:spcPts val="0"/>
              </a:spcAft>
              <a:buNone/>
            </a:pPr>
            <a:r>
              <a:rPr b="1" lang="es" sz="1800">
                <a:latin typeface="Roboto"/>
                <a:ea typeface="Roboto"/>
                <a:cs typeface="Roboto"/>
                <a:sym typeface="Roboto"/>
              </a:rPr>
              <a:t>int sum1,sum2,resl;</a:t>
            </a:r>
            <a:endParaRPr b="1" sz="1800">
              <a:latin typeface="Roboto"/>
              <a:ea typeface="Roboto"/>
              <a:cs typeface="Roboto"/>
              <a:sym typeface="Roboto"/>
            </a:endParaRPr>
          </a:p>
          <a:p>
            <a:pPr indent="0" lvl="0" marL="0" rtl="0" algn="l">
              <a:spcBef>
                <a:spcPts val="0"/>
              </a:spcBef>
              <a:spcAft>
                <a:spcPts val="0"/>
              </a:spcAft>
              <a:buNone/>
            </a:pPr>
            <a:r>
              <a:t/>
            </a:r>
            <a:endParaRPr b="1" sz="1800">
              <a:latin typeface="Roboto"/>
              <a:ea typeface="Roboto"/>
              <a:cs typeface="Roboto"/>
              <a:sym typeface="Roboto"/>
            </a:endParaRPr>
          </a:p>
          <a:p>
            <a:pPr indent="0" lvl="0" marL="0" rtl="0" algn="l">
              <a:spcBef>
                <a:spcPts val="0"/>
              </a:spcBef>
              <a:spcAft>
                <a:spcPts val="0"/>
              </a:spcAft>
              <a:buNone/>
            </a:pPr>
            <a:r>
              <a:rPr b="1" lang="es" sz="1800">
                <a:latin typeface="Roboto"/>
                <a:ea typeface="Roboto"/>
                <a:cs typeface="Roboto"/>
                <a:sym typeface="Roboto"/>
              </a:rPr>
              <a:t>scanf(“%d %d ”,&amp;sum1,&amp;sum2);</a:t>
            </a:r>
            <a:endParaRPr b="1" sz="1800">
              <a:latin typeface="Roboto"/>
              <a:ea typeface="Roboto"/>
              <a:cs typeface="Roboto"/>
              <a:sym typeface="Roboto"/>
            </a:endParaRPr>
          </a:p>
          <a:p>
            <a:pPr indent="0" lvl="0" marL="0" rtl="0" algn="l">
              <a:spcBef>
                <a:spcPts val="0"/>
              </a:spcBef>
              <a:spcAft>
                <a:spcPts val="0"/>
              </a:spcAft>
              <a:buNone/>
            </a:pPr>
            <a:r>
              <a:t/>
            </a:r>
            <a:endParaRPr b="1" sz="1800">
              <a:latin typeface="Roboto"/>
              <a:ea typeface="Roboto"/>
              <a:cs typeface="Roboto"/>
              <a:sym typeface="Roboto"/>
            </a:endParaRPr>
          </a:p>
          <a:p>
            <a:pPr indent="0" lvl="0" marL="0" rtl="0" algn="l">
              <a:spcBef>
                <a:spcPts val="0"/>
              </a:spcBef>
              <a:spcAft>
                <a:spcPts val="0"/>
              </a:spcAft>
              <a:buNone/>
            </a:pPr>
            <a:r>
              <a:rPr b="1" lang="es" sz="1800">
                <a:latin typeface="Roboto"/>
                <a:ea typeface="Roboto"/>
                <a:cs typeface="Roboto"/>
                <a:sym typeface="Roboto"/>
              </a:rPr>
              <a:t>			resl=sum1+sum2;</a:t>
            </a:r>
            <a:endParaRPr b="1" sz="1800">
              <a:latin typeface="Roboto"/>
              <a:ea typeface="Roboto"/>
              <a:cs typeface="Roboto"/>
              <a:sym typeface="Roboto"/>
            </a:endParaRPr>
          </a:p>
          <a:p>
            <a:pPr indent="0" lvl="0" marL="0" rtl="0" algn="l">
              <a:spcBef>
                <a:spcPts val="0"/>
              </a:spcBef>
              <a:spcAft>
                <a:spcPts val="0"/>
              </a:spcAft>
              <a:buNone/>
            </a:pPr>
            <a:r>
              <a:t/>
            </a:r>
            <a:endParaRPr b="1" sz="1800">
              <a:latin typeface="Roboto"/>
              <a:ea typeface="Roboto"/>
              <a:cs typeface="Roboto"/>
              <a:sym typeface="Roboto"/>
            </a:endParaRPr>
          </a:p>
          <a:p>
            <a:pPr indent="0" lvl="0" marL="0" rtl="0" algn="l">
              <a:spcBef>
                <a:spcPts val="0"/>
              </a:spcBef>
              <a:spcAft>
                <a:spcPts val="0"/>
              </a:spcAft>
              <a:buNone/>
            </a:pPr>
            <a:r>
              <a:rPr b="1" lang="es" sz="1800">
                <a:latin typeface="Roboto"/>
                <a:ea typeface="Roboto"/>
                <a:cs typeface="Roboto"/>
                <a:sym typeface="Roboto"/>
              </a:rPr>
              <a:t>		printf(“%d”,resl);</a:t>
            </a:r>
            <a:endParaRPr b="1" sz="1800">
              <a:latin typeface="Roboto"/>
              <a:ea typeface="Roboto"/>
              <a:cs typeface="Roboto"/>
              <a:sym typeface="Roboto"/>
            </a:endParaRPr>
          </a:p>
          <a:p>
            <a:pPr indent="0" lvl="0" marL="0" rtl="0" algn="l">
              <a:spcBef>
                <a:spcPts val="0"/>
              </a:spcBef>
              <a:spcAft>
                <a:spcPts val="0"/>
              </a:spcAft>
              <a:buNone/>
            </a:pPr>
            <a:r>
              <a:t/>
            </a:r>
            <a:endParaRPr b="1" sz="1800">
              <a:latin typeface="Roboto"/>
              <a:ea typeface="Roboto"/>
              <a:cs typeface="Roboto"/>
              <a:sym typeface="Roboto"/>
            </a:endParaRPr>
          </a:p>
          <a:p>
            <a:pPr indent="0" lvl="0" marL="0" rtl="0" algn="l">
              <a:spcBef>
                <a:spcPts val="0"/>
              </a:spcBef>
              <a:spcAft>
                <a:spcPts val="0"/>
              </a:spcAft>
              <a:buNone/>
            </a:pPr>
            <a:r>
              <a:rPr b="1" lang="es" sz="1800">
                <a:latin typeface="Roboto"/>
                <a:ea typeface="Roboto"/>
                <a:cs typeface="Roboto"/>
                <a:sym typeface="Roboto"/>
              </a:rPr>
              <a:t>return 0;</a:t>
            </a:r>
            <a:endParaRPr b="1" sz="1800">
              <a:latin typeface="Roboto"/>
              <a:ea typeface="Roboto"/>
              <a:cs typeface="Roboto"/>
              <a:sym typeface="Roboto"/>
            </a:endParaRPr>
          </a:p>
          <a:p>
            <a:pPr indent="0" lvl="0" marL="0" rtl="0" algn="l">
              <a:spcBef>
                <a:spcPts val="0"/>
              </a:spcBef>
              <a:spcAft>
                <a:spcPts val="0"/>
              </a:spcAft>
              <a:buNone/>
            </a:pPr>
            <a:r>
              <a:rPr b="1" lang="es" sz="1800">
                <a:latin typeface="Roboto"/>
                <a:ea typeface="Roboto"/>
                <a:cs typeface="Roboto"/>
                <a:sym typeface="Roboto"/>
              </a:rPr>
              <a:t>}</a:t>
            </a:r>
            <a:endParaRPr b="1" sz="1800">
              <a:latin typeface="Roboto"/>
              <a:ea typeface="Roboto"/>
              <a:cs typeface="Roboto"/>
              <a:sym typeface="Roboto"/>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0" name="Shape 300"/>
        <p:cNvGrpSpPr/>
        <p:nvPr/>
      </p:nvGrpSpPr>
      <p:grpSpPr>
        <a:xfrm>
          <a:off x="0" y="0"/>
          <a:ext cx="0" cy="0"/>
          <a:chOff x="0" y="0"/>
          <a:chExt cx="0" cy="0"/>
        </a:xfrm>
      </p:grpSpPr>
      <p:sp>
        <p:nvSpPr>
          <p:cNvPr id="301" name="Google Shape;301;p47"/>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4.9.2 Complete Example</a:t>
            </a:r>
            <a:endParaRPr/>
          </a:p>
        </p:txBody>
      </p:sp>
      <p:sp>
        <p:nvSpPr>
          <p:cNvPr id="302" name="Google Shape;302;p47"/>
          <p:cNvSpPr txBox="1"/>
          <p:nvPr/>
        </p:nvSpPr>
        <p:spPr>
          <a:xfrm>
            <a:off x="1054175" y="1903175"/>
            <a:ext cx="6141000" cy="112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latin typeface="Roboto"/>
                <a:ea typeface="Roboto"/>
                <a:cs typeface="Roboto"/>
                <a:sym typeface="Roboto"/>
              </a:rPr>
              <a:t>No vino Rocha :v</a:t>
            </a:r>
            <a:endParaRPr>
              <a:latin typeface="Roboto"/>
              <a:ea typeface="Roboto"/>
              <a:cs typeface="Roboto"/>
              <a:sym typeface="Roboto"/>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6" name="Shape 306"/>
        <p:cNvGrpSpPr/>
        <p:nvPr/>
      </p:nvGrpSpPr>
      <p:grpSpPr>
        <a:xfrm>
          <a:off x="0" y="0"/>
          <a:ext cx="0" cy="0"/>
          <a:chOff x="0" y="0"/>
          <a:chExt cx="0" cy="0"/>
        </a:xfrm>
      </p:grpSpPr>
      <p:sp>
        <p:nvSpPr>
          <p:cNvPr id="307" name="Google Shape;307;p48"/>
          <p:cNvSpPr txBox="1"/>
          <p:nvPr>
            <p:ph type="title"/>
          </p:nvPr>
        </p:nvSpPr>
        <p:spPr>
          <a:xfrm>
            <a:off x="311725" y="500925"/>
            <a:ext cx="3706500" cy="250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5 PROCEDURES</a:t>
            </a:r>
            <a:endParaRPr/>
          </a:p>
        </p:txBody>
      </p:sp>
      <p:sp>
        <p:nvSpPr>
          <p:cNvPr id="308" name="Google Shape;308;p48"/>
          <p:cNvSpPr txBox="1"/>
          <p:nvPr>
            <p:ph idx="1" type="body"/>
          </p:nvPr>
        </p:nvSpPr>
        <p:spPr>
          <a:xfrm>
            <a:off x="4644675" y="500925"/>
            <a:ext cx="4166400" cy="4098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2" name="Shape 312"/>
        <p:cNvGrpSpPr/>
        <p:nvPr/>
      </p:nvGrpSpPr>
      <p:grpSpPr>
        <a:xfrm>
          <a:off x="0" y="0"/>
          <a:ext cx="0" cy="0"/>
          <a:chOff x="0" y="0"/>
          <a:chExt cx="0" cy="0"/>
        </a:xfrm>
      </p:grpSpPr>
      <p:sp>
        <p:nvSpPr>
          <p:cNvPr id="313" name="Google Shape;313;p49"/>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5.1.1 Runtime Stack (32-bit mode)</a:t>
            </a:r>
            <a:endParaRPr/>
          </a:p>
        </p:txBody>
      </p:sp>
      <p:sp>
        <p:nvSpPr>
          <p:cNvPr id="314" name="Google Shape;314;p49"/>
          <p:cNvSpPr txBox="1"/>
          <p:nvPr/>
        </p:nvSpPr>
        <p:spPr>
          <a:xfrm>
            <a:off x="314200" y="1489525"/>
            <a:ext cx="8367000" cy="108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2000"/>
              <a:t>La pila de tiempo de ejecución es una matriz de memoria administrada directamente por la CPU, utilizando el registro ESP (puntero de pila extendido), conocido como el registro de puntero de pila.</a:t>
            </a:r>
            <a:endParaRPr sz="2000"/>
          </a:p>
        </p:txBody>
      </p:sp>
      <p:sp>
        <p:nvSpPr>
          <p:cNvPr id="315" name="Google Shape;315;p49"/>
          <p:cNvSpPr txBox="1"/>
          <p:nvPr/>
        </p:nvSpPr>
        <p:spPr>
          <a:xfrm>
            <a:off x="314200" y="2880563"/>
            <a:ext cx="4764000" cy="159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2000"/>
              <a:t>Una pila crea un área de guardado temporal conveniente para los registros cuando se usan para más de un propósito.</a:t>
            </a:r>
            <a:endParaRPr sz="2000"/>
          </a:p>
        </p:txBody>
      </p:sp>
      <p:pic>
        <p:nvPicPr>
          <p:cNvPr id="316" name="Google Shape;316;p49"/>
          <p:cNvPicPr preferRelativeResize="0"/>
          <p:nvPr/>
        </p:nvPicPr>
        <p:blipFill>
          <a:blip r:embed="rId3">
            <a:alphaModFix/>
          </a:blip>
          <a:stretch>
            <a:fillRect/>
          </a:stretch>
        </p:blipFill>
        <p:spPr>
          <a:xfrm>
            <a:off x="4982625" y="2642475"/>
            <a:ext cx="3745125" cy="207037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0" name="Shape 320"/>
        <p:cNvGrpSpPr/>
        <p:nvPr/>
      </p:nvGrpSpPr>
      <p:grpSpPr>
        <a:xfrm>
          <a:off x="0" y="0"/>
          <a:ext cx="0" cy="0"/>
          <a:chOff x="0" y="0"/>
          <a:chExt cx="0" cy="0"/>
        </a:xfrm>
      </p:grpSpPr>
      <p:sp>
        <p:nvSpPr>
          <p:cNvPr id="321" name="Google Shape;321;p50"/>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5.1.2 PUSH and POP Instructions</a:t>
            </a:r>
            <a:endParaRPr/>
          </a:p>
        </p:txBody>
      </p:sp>
      <p:sp>
        <p:nvSpPr>
          <p:cNvPr id="322" name="Google Shape;322;p50"/>
          <p:cNvSpPr txBox="1"/>
          <p:nvPr/>
        </p:nvSpPr>
        <p:spPr>
          <a:xfrm>
            <a:off x="826225" y="1850275"/>
            <a:ext cx="3277500" cy="1795800"/>
          </a:xfrm>
          <a:prstGeom prst="rect">
            <a:avLst/>
          </a:prstGeom>
          <a:solidFill>
            <a:srgbClr val="073763"/>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1500">
                <a:solidFill>
                  <a:schemeClr val="lt1"/>
                </a:solidFill>
                <a:latin typeface="Roboto"/>
                <a:ea typeface="Roboto"/>
                <a:cs typeface="Roboto"/>
                <a:sym typeface="Roboto"/>
              </a:rPr>
              <a:t>PUSH</a:t>
            </a:r>
            <a:r>
              <a:rPr lang="es">
                <a:solidFill>
                  <a:schemeClr val="lt1"/>
                </a:solidFill>
                <a:latin typeface="Roboto"/>
                <a:ea typeface="Roboto"/>
                <a:cs typeface="Roboto"/>
                <a:sym typeface="Roboto"/>
              </a:rPr>
              <a:t> </a:t>
            </a:r>
            <a:endParaRPr>
              <a:solidFill>
                <a:schemeClr val="lt1"/>
              </a:solidFill>
              <a:latin typeface="Roboto"/>
              <a:ea typeface="Roboto"/>
              <a:cs typeface="Roboto"/>
              <a:sym typeface="Roboto"/>
            </a:endParaRPr>
          </a:p>
          <a:p>
            <a:pPr indent="0" lvl="0" marL="0" rtl="0" algn="l">
              <a:spcBef>
                <a:spcPts val="0"/>
              </a:spcBef>
              <a:spcAft>
                <a:spcPts val="0"/>
              </a:spcAft>
              <a:buNone/>
            </a:pPr>
            <a:r>
              <a:rPr lang="es">
                <a:solidFill>
                  <a:schemeClr val="lt1"/>
                </a:solidFill>
                <a:latin typeface="Roboto"/>
                <a:ea typeface="Roboto"/>
                <a:cs typeface="Roboto"/>
                <a:sym typeface="Roboto"/>
              </a:rPr>
              <a:t>La instrucción PUSH es una instrucción que disminuye el ESP y copia el operando fuente en una pila.</a:t>
            </a:r>
            <a:endParaRPr>
              <a:solidFill>
                <a:schemeClr val="lt1"/>
              </a:solidFill>
              <a:latin typeface="Roboto"/>
              <a:ea typeface="Roboto"/>
              <a:cs typeface="Roboto"/>
              <a:sym typeface="Roboto"/>
            </a:endParaRPr>
          </a:p>
        </p:txBody>
      </p:sp>
      <p:sp>
        <p:nvSpPr>
          <p:cNvPr id="323" name="Google Shape;323;p50"/>
          <p:cNvSpPr txBox="1"/>
          <p:nvPr/>
        </p:nvSpPr>
        <p:spPr>
          <a:xfrm>
            <a:off x="4907700" y="1850275"/>
            <a:ext cx="3277500" cy="1795800"/>
          </a:xfrm>
          <a:prstGeom prst="rect">
            <a:avLst/>
          </a:prstGeom>
          <a:solidFill>
            <a:srgbClr val="073763"/>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1500">
                <a:solidFill>
                  <a:schemeClr val="lt1"/>
                </a:solidFill>
                <a:latin typeface="Roboto"/>
                <a:ea typeface="Roboto"/>
                <a:cs typeface="Roboto"/>
                <a:sym typeface="Roboto"/>
              </a:rPr>
              <a:t>POP</a:t>
            </a:r>
            <a:endParaRPr b="1" sz="1500">
              <a:solidFill>
                <a:schemeClr val="lt1"/>
              </a:solidFill>
              <a:latin typeface="Roboto"/>
              <a:ea typeface="Roboto"/>
              <a:cs typeface="Roboto"/>
              <a:sym typeface="Roboto"/>
            </a:endParaRPr>
          </a:p>
          <a:p>
            <a:pPr indent="0" lvl="0" marL="0" rtl="0" algn="l">
              <a:spcBef>
                <a:spcPts val="0"/>
              </a:spcBef>
              <a:spcAft>
                <a:spcPts val="0"/>
              </a:spcAft>
              <a:buNone/>
            </a:pPr>
            <a:r>
              <a:rPr lang="es">
                <a:solidFill>
                  <a:schemeClr val="lt1"/>
                </a:solidFill>
                <a:latin typeface="Roboto"/>
                <a:ea typeface="Roboto"/>
                <a:cs typeface="Roboto"/>
                <a:sym typeface="Roboto"/>
              </a:rPr>
              <a:t>La introducción POP primero copia el contenido de las pilas que están apuntadas por el ESP en un operando de 16/32 bits y después incrementa el ESP.</a:t>
            </a:r>
            <a:endParaRPr>
              <a:solidFill>
                <a:schemeClr val="lt1"/>
              </a:solidFill>
              <a:latin typeface="Roboto"/>
              <a:ea typeface="Roboto"/>
              <a:cs typeface="Roboto"/>
              <a:sym typeface="Roboto"/>
            </a:endParaRPr>
          </a:p>
        </p:txBody>
      </p:sp>
      <p:pic>
        <p:nvPicPr>
          <p:cNvPr id="324" name="Google Shape;324;p50"/>
          <p:cNvPicPr preferRelativeResize="0"/>
          <p:nvPr/>
        </p:nvPicPr>
        <p:blipFill rotWithShape="1">
          <a:blip r:embed="rId3">
            <a:alphaModFix/>
          </a:blip>
          <a:srcRect b="43275" l="0" r="17081" t="44598"/>
          <a:stretch/>
        </p:blipFill>
        <p:spPr>
          <a:xfrm>
            <a:off x="877112" y="3646026"/>
            <a:ext cx="3175719" cy="825599"/>
          </a:xfrm>
          <a:prstGeom prst="rect">
            <a:avLst/>
          </a:prstGeom>
          <a:noFill/>
          <a:ln>
            <a:noFill/>
          </a:ln>
        </p:spPr>
      </p:pic>
      <p:pic>
        <p:nvPicPr>
          <p:cNvPr id="325" name="Google Shape;325;p50"/>
          <p:cNvPicPr preferRelativeResize="0"/>
          <p:nvPr/>
        </p:nvPicPr>
        <p:blipFill rotWithShape="1">
          <a:blip r:embed="rId4">
            <a:alphaModFix/>
          </a:blip>
          <a:srcRect b="19750" l="0" r="5767" t="70887"/>
          <a:stretch/>
        </p:blipFill>
        <p:spPr>
          <a:xfrm>
            <a:off x="5058568" y="3646025"/>
            <a:ext cx="3531226" cy="825599"/>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9" name="Shape 329"/>
        <p:cNvGrpSpPr/>
        <p:nvPr/>
      </p:nvGrpSpPr>
      <p:grpSpPr>
        <a:xfrm>
          <a:off x="0" y="0"/>
          <a:ext cx="0" cy="0"/>
          <a:chOff x="0" y="0"/>
          <a:chExt cx="0" cy="0"/>
        </a:xfrm>
      </p:grpSpPr>
      <p:sp>
        <p:nvSpPr>
          <p:cNvPr id="330" name="Google Shape;330;p51"/>
          <p:cNvSpPr txBox="1"/>
          <p:nvPr>
            <p:ph idx="1" type="body"/>
          </p:nvPr>
        </p:nvSpPr>
        <p:spPr>
          <a:xfrm>
            <a:off x="311700" y="4521400"/>
            <a:ext cx="7979400" cy="460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s" sz="2400"/>
              <a:t>PUSHFD Y POPFD</a:t>
            </a:r>
            <a:endParaRPr b="1" sz="2400"/>
          </a:p>
        </p:txBody>
      </p:sp>
      <p:sp>
        <p:nvSpPr>
          <p:cNvPr id="331" name="Google Shape;331;p51"/>
          <p:cNvSpPr txBox="1"/>
          <p:nvPr/>
        </p:nvSpPr>
        <p:spPr>
          <a:xfrm>
            <a:off x="882650" y="386425"/>
            <a:ext cx="2965500" cy="155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a:t>PUSHD</a:t>
            </a:r>
            <a:r>
              <a:rPr lang="es"/>
              <a:t> :</a:t>
            </a:r>
            <a:endParaRPr/>
          </a:p>
          <a:p>
            <a:pPr indent="0" lvl="0" marL="0" rtl="0" algn="l">
              <a:spcBef>
                <a:spcPts val="0"/>
              </a:spcBef>
              <a:spcAft>
                <a:spcPts val="0"/>
              </a:spcAft>
              <a:buNone/>
            </a:pPr>
            <a:r>
              <a:rPr lang="es"/>
              <a:t> “</a:t>
            </a:r>
            <a:r>
              <a:rPr lang="es"/>
              <a:t>pushes”el las “32-bit EFLAGS registers” en una pila.</a:t>
            </a:r>
            <a:endParaRPr/>
          </a:p>
          <a:p>
            <a:pPr indent="0" lvl="0" marL="0" rtl="0" algn="l">
              <a:spcBef>
                <a:spcPts val="0"/>
              </a:spcBef>
              <a:spcAft>
                <a:spcPts val="0"/>
              </a:spcAft>
              <a:buNone/>
            </a:pPr>
            <a:r>
              <a:t/>
            </a:r>
            <a:endParaRPr/>
          </a:p>
          <a:p>
            <a:pPr indent="0" lvl="0" marL="0" rtl="0" algn="l">
              <a:spcBef>
                <a:spcPts val="0"/>
              </a:spcBef>
              <a:spcAft>
                <a:spcPts val="0"/>
              </a:spcAft>
              <a:buNone/>
            </a:pPr>
            <a:r>
              <a:rPr b="1" lang="es"/>
              <a:t>POPFD</a:t>
            </a:r>
            <a:r>
              <a:rPr lang="es"/>
              <a:t> :</a:t>
            </a:r>
            <a:endParaRPr/>
          </a:p>
          <a:p>
            <a:pPr indent="0" lvl="0" marL="0" rtl="0" algn="l">
              <a:spcBef>
                <a:spcPts val="0"/>
              </a:spcBef>
              <a:spcAft>
                <a:spcPts val="0"/>
              </a:spcAft>
              <a:buNone/>
            </a:pPr>
            <a:r>
              <a:rPr lang="es"/>
              <a:t> “pops” la pila en las EFLAGS.</a:t>
            </a:r>
            <a:endParaRPr/>
          </a:p>
        </p:txBody>
      </p:sp>
      <p:pic>
        <p:nvPicPr>
          <p:cNvPr id="332" name="Google Shape;332;p51"/>
          <p:cNvPicPr preferRelativeResize="0"/>
          <p:nvPr/>
        </p:nvPicPr>
        <p:blipFill>
          <a:blip r:embed="rId3">
            <a:alphaModFix/>
          </a:blip>
          <a:stretch>
            <a:fillRect/>
          </a:stretch>
        </p:blipFill>
        <p:spPr>
          <a:xfrm>
            <a:off x="311700" y="2400575"/>
            <a:ext cx="5523895" cy="1189475"/>
          </a:xfrm>
          <a:prstGeom prst="rect">
            <a:avLst/>
          </a:prstGeom>
          <a:noFill/>
          <a:ln>
            <a:noFill/>
          </a:ln>
        </p:spPr>
      </p:pic>
      <p:pic>
        <p:nvPicPr>
          <p:cNvPr id="333" name="Google Shape;333;p51"/>
          <p:cNvPicPr preferRelativeResize="0"/>
          <p:nvPr/>
        </p:nvPicPr>
        <p:blipFill>
          <a:blip r:embed="rId4">
            <a:alphaModFix/>
          </a:blip>
          <a:stretch>
            <a:fillRect/>
          </a:stretch>
        </p:blipFill>
        <p:spPr>
          <a:xfrm>
            <a:off x="6036462" y="624550"/>
            <a:ext cx="2965500" cy="2965500"/>
          </a:xfrm>
          <a:prstGeom prst="rect">
            <a:avLst/>
          </a:prstGeom>
          <a:noFill/>
          <a:ln>
            <a:noFill/>
          </a:ln>
        </p:spPr>
      </p:pic>
      <p:sp>
        <p:nvSpPr>
          <p:cNvPr id="334" name="Google Shape;334;p51"/>
          <p:cNvSpPr txBox="1"/>
          <p:nvPr/>
        </p:nvSpPr>
        <p:spPr>
          <a:xfrm>
            <a:off x="7668650" y="1232780"/>
            <a:ext cx="1231200" cy="46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t>MOV</a:t>
            </a:r>
            <a:endParaRPr/>
          </a:p>
        </p:txBody>
      </p:sp>
      <p:sp>
        <p:nvSpPr>
          <p:cNvPr id="335" name="Google Shape;335;p51"/>
          <p:cNvSpPr txBox="1"/>
          <p:nvPr/>
        </p:nvSpPr>
        <p:spPr>
          <a:xfrm>
            <a:off x="7668650" y="2571750"/>
            <a:ext cx="1231200" cy="56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t>PUSHFD </a:t>
            </a:r>
            <a:endParaRPr/>
          </a:p>
        </p:txBody>
      </p:sp>
      <p:sp>
        <p:nvSpPr>
          <p:cNvPr id="336" name="Google Shape;336;p51"/>
          <p:cNvSpPr/>
          <p:nvPr/>
        </p:nvSpPr>
        <p:spPr>
          <a:xfrm>
            <a:off x="690600" y="386575"/>
            <a:ext cx="3881400" cy="1558200"/>
          </a:xfrm>
          <a:prstGeom prst="rect">
            <a:avLst/>
          </a:prstGeom>
          <a:noFill/>
          <a:ln cap="flat" cmpd="sng" w="38100">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 name="Shape 91"/>
        <p:cNvGrpSpPr/>
        <p:nvPr/>
      </p:nvGrpSpPr>
      <p:grpSpPr>
        <a:xfrm>
          <a:off x="0" y="0"/>
          <a:ext cx="0" cy="0"/>
          <a:chOff x="0" y="0"/>
          <a:chExt cx="0" cy="0"/>
        </a:xfrm>
      </p:grpSpPr>
      <p:sp>
        <p:nvSpPr>
          <p:cNvPr id="92" name="Google Shape;92;p16"/>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46.2 Five Basic Logic Gates</a:t>
            </a:r>
            <a:endParaRPr/>
          </a:p>
        </p:txBody>
      </p:sp>
      <p:pic>
        <p:nvPicPr>
          <p:cNvPr id="93" name="Google Shape;93;p16"/>
          <p:cNvPicPr preferRelativeResize="0"/>
          <p:nvPr/>
        </p:nvPicPr>
        <p:blipFill rotWithShape="1">
          <a:blip r:embed="rId3">
            <a:alphaModFix/>
          </a:blip>
          <a:srcRect b="33436" l="20968" r="23040" t="12141"/>
          <a:stretch/>
        </p:blipFill>
        <p:spPr>
          <a:xfrm>
            <a:off x="1016938" y="1185400"/>
            <a:ext cx="7110163" cy="3887776"/>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0" name="Shape 340"/>
        <p:cNvGrpSpPr/>
        <p:nvPr/>
      </p:nvGrpSpPr>
      <p:grpSpPr>
        <a:xfrm>
          <a:off x="0" y="0"/>
          <a:ext cx="0" cy="0"/>
          <a:chOff x="0" y="0"/>
          <a:chExt cx="0" cy="0"/>
        </a:xfrm>
      </p:grpSpPr>
      <p:sp>
        <p:nvSpPr>
          <p:cNvPr id="341" name="Google Shape;341;p52"/>
          <p:cNvSpPr txBox="1"/>
          <p:nvPr>
            <p:ph type="title"/>
          </p:nvPr>
        </p:nvSpPr>
        <p:spPr>
          <a:xfrm>
            <a:off x="366863" y="1346625"/>
            <a:ext cx="3954000" cy="2420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s" sz="2000">
                <a:latin typeface="Roboto"/>
                <a:ea typeface="Roboto"/>
                <a:cs typeface="Roboto"/>
                <a:sym typeface="Roboto"/>
              </a:rPr>
              <a:t>PUSHAD</a:t>
            </a:r>
            <a:endParaRPr b="1" sz="2000">
              <a:latin typeface="Roboto"/>
              <a:ea typeface="Roboto"/>
              <a:cs typeface="Roboto"/>
              <a:sym typeface="Roboto"/>
            </a:endParaRPr>
          </a:p>
          <a:p>
            <a:pPr indent="0" lvl="0" marL="0" rtl="0" algn="ctr">
              <a:spcBef>
                <a:spcPts val="0"/>
              </a:spcBef>
              <a:spcAft>
                <a:spcPts val="0"/>
              </a:spcAft>
              <a:buNone/>
            </a:pPr>
            <a:r>
              <a:t/>
            </a:r>
            <a:endParaRPr b="1" sz="1800">
              <a:latin typeface="Roboto"/>
              <a:ea typeface="Roboto"/>
              <a:cs typeface="Roboto"/>
              <a:sym typeface="Roboto"/>
            </a:endParaRPr>
          </a:p>
          <a:p>
            <a:pPr indent="0" lvl="0" marL="0" rtl="0" algn="ctr">
              <a:spcBef>
                <a:spcPts val="0"/>
              </a:spcBef>
              <a:spcAft>
                <a:spcPts val="0"/>
              </a:spcAft>
              <a:buNone/>
            </a:pPr>
            <a:r>
              <a:t/>
            </a:r>
            <a:endParaRPr b="1" sz="1800">
              <a:latin typeface="Roboto"/>
              <a:ea typeface="Roboto"/>
              <a:cs typeface="Roboto"/>
              <a:sym typeface="Roboto"/>
            </a:endParaRPr>
          </a:p>
          <a:p>
            <a:pPr indent="0" lvl="0" marL="0" rtl="0" algn="ctr">
              <a:spcBef>
                <a:spcPts val="0"/>
              </a:spcBef>
              <a:spcAft>
                <a:spcPts val="0"/>
              </a:spcAft>
              <a:buNone/>
            </a:pPr>
            <a:r>
              <a:rPr lang="es" sz="1800">
                <a:latin typeface="Roboto"/>
                <a:ea typeface="Roboto"/>
                <a:cs typeface="Roboto"/>
                <a:sym typeface="Roboto"/>
              </a:rPr>
              <a:t>EAX ECX EDX EBX ESP EBP ESI EDI</a:t>
            </a:r>
            <a:endParaRPr sz="1800">
              <a:latin typeface="Roboto"/>
              <a:ea typeface="Roboto"/>
              <a:cs typeface="Roboto"/>
              <a:sym typeface="Roboto"/>
            </a:endParaRPr>
          </a:p>
          <a:p>
            <a:pPr indent="0" lvl="0" marL="0" rtl="0" algn="ctr">
              <a:spcBef>
                <a:spcPts val="0"/>
              </a:spcBef>
              <a:spcAft>
                <a:spcPts val="0"/>
              </a:spcAft>
              <a:buNone/>
            </a:pPr>
            <a:r>
              <a:t/>
            </a:r>
            <a:endParaRPr sz="1800">
              <a:latin typeface="Roboto"/>
              <a:ea typeface="Roboto"/>
              <a:cs typeface="Roboto"/>
              <a:sym typeface="Roboto"/>
            </a:endParaRPr>
          </a:p>
          <a:p>
            <a:pPr indent="0" lvl="0" marL="0" rtl="0" algn="ctr">
              <a:spcBef>
                <a:spcPts val="0"/>
              </a:spcBef>
              <a:spcAft>
                <a:spcPts val="0"/>
              </a:spcAft>
              <a:buNone/>
            </a:pPr>
            <a:r>
              <a:t/>
            </a:r>
            <a:endParaRPr sz="1800">
              <a:latin typeface="Roboto"/>
              <a:ea typeface="Roboto"/>
              <a:cs typeface="Roboto"/>
              <a:sym typeface="Roboto"/>
            </a:endParaRPr>
          </a:p>
          <a:p>
            <a:pPr indent="0" lvl="0" marL="0" rtl="0" algn="ctr">
              <a:spcBef>
                <a:spcPts val="0"/>
              </a:spcBef>
              <a:spcAft>
                <a:spcPts val="0"/>
              </a:spcAft>
              <a:buNone/>
            </a:pPr>
            <a:r>
              <a:rPr b="1" lang="es" sz="2000">
                <a:latin typeface="Roboto"/>
                <a:ea typeface="Roboto"/>
                <a:cs typeface="Roboto"/>
                <a:sym typeface="Roboto"/>
              </a:rPr>
              <a:t>POPAD</a:t>
            </a:r>
            <a:endParaRPr b="1" sz="2000">
              <a:latin typeface="Roboto"/>
              <a:ea typeface="Roboto"/>
              <a:cs typeface="Roboto"/>
              <a:sym typeface="Roboto"/>
            </a:endParaRPr>
          </a:p>
        </p:txBody>
      </p:sp>
      <p:sp>
        <p:nvSpPr>
          <p:cNvPr id="342" name="Google Shape;342;p52"/>
          <p:cNvSpPr/>
          <p:nvPr/>
        </p:nvSpPr>
        <p:spPr>
          <a:xfrm>
            <a:off x="699127" y="1860074"/>
            <a:ext cx="3289500" cy="336300"/>
          </a:xfrm>
          <a:prstGeom prst="rightArrow">
            <a:avLst>
              <a:gd fmla="val 50000" name="adj1"/>
              <a:gd fmla="val 135688" name="adj2"/>
            </a:avLst>
          </a:prstGeom>
          <a:solidFill>
            <a:srgbClr val="C9DA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52"/>
          <p:cNvSpPr/>
          <p:nvPr/>
        </p:nvSpPr>
        <p:spPr>
          <a:xfrm rot="10800000">
            <a:off x="699127" y="2743352"/>
            <a:ext cx="3289500" cy="336300"/>
          </a:xfrm>
          <a:prstGeom prst="rightArrow">
            <a:avLst>
              <a:gd fmla="val 50000" name="adj1"/>
              <a:gd fmla="val 135688" name="adj2"/>
            </a:avLst>
          </a:prstGeom>
          <a:solidFill>
            <a:srgbClr val="C9DA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52"/>
          <p:cNvSpPr/>
          <p:nvPr/>
        </p:nvSpPr>
        <p:spPr>
          <a:xfrm>
            <a:off x="5236502" y="1860084"/>
            <a:ext cx="3289500" cy="336300"/>
          </a:xfrm>
          <a:prstGeom prst="rightArrow">
            <a:avLst>
              <a:gd fmla="val 50000" name="adj1"/>
              <a:gd fmla="val 135688" name="adj2"/>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52"/>
          <p:cNvSpPr/>
          <p:nvPr/>
        </p:nvSpPr>
        <p:spPr>
          <a:xfrm rot="10800000">
            <a:off x="5236502" y="2743343"/>
            <a:ext cx="3289500" cy="336300"/>
          </a:xfrm>
          <a:prstGeom prst="rightArrow">
            <a:avLst>
              <a:gd fmla="val 50000" name="adj1"/>
              <a:gd fmla="val 135688" name="adj2"/>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52"/>
          <p:cNvSpPr txBox="1"/>
          <p:nvPr>
            <p:ph type="title"/>
          </p:nvPr>
        </p:nvSpPr>
        <p:spPr>
          <a:xfrm>
            <a:off x="4904253" y="1346613"/>
            <a:ext cx="3954000" cy="2420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s" sz="2000">
                <a:solidFill>
                  <a:srgbClr val="666666"/>
                </a:solidFill>
                <a:latin typeface="Roboto"/>
                <a:ea typeface="Roboto"/>
                <a:cs typeface="Roboto"/>
                <a:sym typeface="Roboto"/>
              </a:rPr>
              <a:t>PUSHA</a:t>
            </a:r>
            <a:endParaRPr b="1" sz="2000">
              <a:solidFill>
                <a:srgbClr val="666666"/>
              </a:solidFill>
              <a:latin typeface="Roboto"/>
              <a:ea typeface="Roboto"/>
              <a:cs typeface="Roboto"/>
              <a:sym typeface="Roboto"/>
            </a:endParaRPr>
          </a:p>
          <a:p>
            <a:pPr indent="0" lvl="0" marL="0" rtl="0" algn="ctr">
              <a:spcBef>
                <a:spcPts val="0"/>
              </a:spcBef>
              <a:spcAft>
                <a:spcPts val="0"/>
              </a:spcAft>
              <a:buNone/>
            </a:pPr>
            <a:r>
              <a:t/>
            </a:r>
            <a:endParaRPr b="1" sz="1800">
              <a:solidFill>
                <a:srgbClr val="666666"/>
              </a:solidFill>
              <a:latin typeface="Roboto"/>
              <a:ea typeface="Roboto"/>
              <a:cs typeface="Roboto"/>
              <a:sym typeface="Roboto"/>
            </a:endParaRPr>
          </a:p>
          <a:p>
            <a:pPr indent="0" lvl="0" marL="0" rtl="0" algn="ctr">
              <a:spcBef>
                <a:spcPts val="0"/>
              </a:spcBef>
              <a:spcAft>
                <a:spcPts val="0"/>
              </a:spcAft>
              <a:buNone/>
            </a:pPr>
            <a:r>
              <a:t/>
            </a:r>
            <a:endParaRPr b="1" sz="1800">
              <a:solidFill>
                <a:srgbClr val="666666"/>
              </a:solidFill>
              <a:latin typeface="Roboto"/>
              <a:ea typeface="Roboto"/>
              <a:cs typeface="Roboto"/>
              <a:sym typeface="Roboto"/>
            </a:endParaRPr>
          </a:p>
          <a:p>
            <a:pPr indent="0" lvl="0" marL="0" rtl="0" algn="ctr">
              <a:spcBef>
                <a:spcPts val="0"/>
              </a:spcBef>
              <a:spcAft>
                <a:spcPts val="0"/>
              </a:spcAft>
              <a:buNone/>
            </a:pPr>
            <a:r>
              <a:rPr lang="es" sz="1800">
                <a:solidFill>
                  <a:srgbClr val="666666"/>
                </a:solidFill>
                <a:latin typeface="Roboto"/>
                <a:ea typeface="Roboto"/>
                <a:cs typeface="Roboto"/>
                <a:sym typeface="Roboto"/>
              </a:rPr>
              <a:t>AX CX DX BX SP BP SI DI</a:t>
            </a:r>
            <a:endParaRPr sz="1800">
              <a:solidFill>
                <a:srgbClr val="666666"/>
              </a:solidFill>
              <a:latin typeface="Roboto"/>
              <a:ea typeface="Roboto"/>
              <a:cs typeface="Roboto"/>
              <a:sym typeface="Roboto"/>
            </a:endParaRPr>
          </a:p>
          <a:p>
            <a:pPr indent="0" lvl="0" marL="0" rtl="0" algn="ctr">
              <a:spcBef>
                <a:spcPts val="0"/>
              </a:spcBef>
              <a:spcAft>
                <a:spcPts val="0"/>
              </a:spcAft>
              <a:buNone/>
            </a:pPr>
            <a:r>
              <a:t/>
            </a:r>
            <a:endParaRPr sz="1800">
              <a:solidFill>
                <a:srgbClr val="666666"/>
              </a:solidFill>
              <a:latin typeface="Roboto"/>
              <a:ea typeface="Roboto"/>
              <a:cs typeface="Roboto"/>
              <a:sym typeface="Roboto"/>
            </a:endParaRPr>
          </a:p>
          <a:p>
            <a:pPr indent="0" lvl="0" marL="0" rtl="0" algn="ctr">
              <a:spcBef>
                <a:spcPts val="0"/>
              </a:spcBef>
              <a:spcAft>
                <a:spcPts val="0"/>
              </a:spcAft>
              <a:buNone/>
            </a:pPr>
            <a:r>
              <a:t/>
            </a:r>
            <a:endParaRPr sz="1800">
              <a:solidFill>
                <a:srgbClr val="666666"/>
              </a:solidFill>
              <a:latin typeface="Roboto"/>
              <a:ea typeface="Roboto"/>
              <a:cs typeface="Roboto"/>
              <a:sym typeface="Roboto"/>
            </a:endParaRPr>
          </a:p>
          <a:p>
            <a:pPr indent="0" lvl="0" marL="0" rtl="0" algn="ctr">
              <a:spcBef>
                <a:spcPts val="0"/>
              </a:spcBef>
              <a:spcAft>
                <a:spcPts val="0"/>
              </a:spcAft>
              <a:buNone/>
            </a:pPr>
            <a:r>
              <a:rPr b="1" lang="es" sz="2000">
                <a:solidFill>
                  <a:srgbClr val="666666"/>
                </a:solidFill>
                <a:latin typeface="Roboto"/>
                <a:ea typeface="Roboto"/>
                <a:cs typeface="Roboto"/>
                <a:sym typeface="Roboto"/>
              </a:rPr>
              <a:t>POPA</a:t>
            </a:r>
            <a:endParaRPr b="1" sz="2000">
              <a:solidFill>
                <a:srgbClr val="666666"/>
              </a:solidFill>
              <a:latin typeface="Roboto"/>
              <a:ea typeface="Roboto"/>
              <a:cs typeface="Roboto"/>
              <a:sym typeface="Roboto"/>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0" name="Shape 350"/>
        <p:cNvGrpSpPr/>
        <p:nvPr/>
      </p:nvGrpSpPr>
      <p:grpSpPr>
        <a:xfrm>
          <a:off x="0" y="0"/>
          <a:ext cx="0" cy="0"/>
          <a:chOff x="0" y="0"/>
          <a:chExt cx="0" cy="0"/>
        </a:xfrm>
      </p:grpSpPr>
      <p:sp>
        <p:nvSpPr>
          <p:cNvPr id="351" name="Google Shape;351;p53"/>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5.2.1 PROC Directive</a:t>
            </a:r>
            <a:endParaRPr/>
          </a:p>
        </p:txBody>
      </p:sp>
      <p:sp>
        <p:nvSpPr>
          <p:cNvPr id="352" name="Google Shape;352;p53"/>
          <p:cNvSpPr/>
          <p:nvPr/>
        </p:nvSpPr>
        <p:spPr>
          <a:xfrm>
            <a:off x="615900" y="1475600"/>
            <a:ext cx="7912200" cy="34008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rPr lang="es" sz="1800">
                <a:latin typeface="Roboto"/>
                <a:ea typeface="Roboto"/>
                <a:cs typeface="Roboto"/>
                <a:sym typeface="Roboto"/>
              </a:rPr>
              <a:t>Las directivas PROC y ENDP definen el inicio y el final de un procedimiento,que es un conjunto de sentencias a las que se puede acceder directamente llamando al procedimiento. Un procedimiento posee un nombre, el cual es utilizado para ser llamado.</a:t>
            </a:r>
            <a:endParaRPr sz="1800">
              <a:latin typeface="Roboto"/>
              <a:ea typeface="Roboto"/>
              <a:cs typeface="Roboto"/>
              <a:sym typeface="Roboto"/>
            </a:endParaRPr>
          </a:p>
          <a:p>
            <a:pPr indent="0" lvl="0" marL="0" rtl="0" algn="just">
              <a:spcBef>
                <a:spcPts val="0"/>
              </a:spcBef>
              <a:spcAft>
                <a:spcPts val="0"/>
              </a:spcAft>
              <a:buNone/>
            </a:pPr>
            <a:r>
              <a:rPr lang="es" sz="1800">
                <a:latin typeface="Roboto"/>
                <a:ea typeface="Roboto"/>
                <a:cs typeface="Roboto"/>
                <a:sym typeface="Roboto"/>
              </a:rPr>
              <a:t>• El parámetro 'atributo' es opcional, y puede ser NEAR ó FAR (por defecto</a:t>
            </a:r>
            <a:endParaRPr sz="1800">
              <a:latin typeface="Roboto"/>
              <a:ea typeface="Roboto"/>
              <a:cs typeface="Roboto"/>
              <a:sym typeface="Roboto"/>
            </a:endParaRPr>
          </a:p>
          <a:p>
            <a:pPr indent="0" lvl="0" marL="0" rtl="0" algn="just">
              <a:spcBef>
                <a:spcPts val="0"/>
              </a:spcBef>
              <a:spcAft>
                <a:spcPts val="0"/>
              </a:spcAft>
              <a:buNone/>
            </a:pPr>
            <a:r>
              <a:rPr lang="es" sz="1800">
                <a:latin typeface="Roboto"/>
                <a:ea typeface="Roboto"/>
                <a:cs typeface="Roboto"/>
                <a:sym typeface="Roboto"/>
              </a:rPr>
              <a:t>es NEAR). Si el procedimiento es el principal de un programa, ha de utilizarse</a:t>
            </a:r>
            <a:endParaRPr sz="1800">
              <a:latin typeface="Roboto"/>
              <a:ea typeface="Roboto"/>
              <a:cs typeface="Roboto"/>
              <a:sym typeface="Roboto"/>
            </a:endParaRPr>
          </a:p>
          <a:p>
            <a:pPr indent="0" lvl="0" marL="0" rtl="0" algn="just">
              <a:spcBef>
                <a:spcPts val="0"/>
              </a:spcBef>
              <a:spcAft>
                <a:spcPts val="0"/>
              </a:spcAft>
              <a:buNone/>
            </a:pPr>
            <a:r>
              <a:rPr lang="es" sz="1800">
                <a:latin typeface="Roboto"/>
                <a:ea typeface="Roboto"/>
                <a:cs typeface="Roboto"/>
                <a:sym typeface="Roboto"/>
              </a:rPr>
              <a:t>el atributo FAR.</a:t>
            </a:r>
            <a:endParaRPr sz="1800">
              <a:latin typeface="Roboto"/>
              <a:ea typeface="Roboto"/>
              <a:cs typeface="Roboto"/>
              <a:sym typeface="Roboto"/>
            </a:endParaRPr>
          </a:p>
          <a:p>
            <a:pPr indent="0" lvl="0" marL="0" rtl="0" algn="just">
              <a:spcBef>
                <a:spcPts val="0"/>
              </a:spcBef>
              <a:spcAft>
                <a:spcPts val="0"/>
              </a:spcAft>
              <a:buNone/>
            </a:pPr>
            <a:r>
              <a:rPr lang="es" sz="1800">
                <a:latin typeface="Roboto"/>
                <a:ea typeface="Roboto"/>
                <a:cs typeface="Roboto"/>
                <a:sym typeface="Roboto"/>
              </a:rPr>
              <a:t>• Para que un procedimiento en un módulo sea accesible desde otros módulos</a:t>
            </a:r>
            <a:endParaRPr sz="1800">
              <a:latin typeface="Roboto"/>
              <a:ea typeface="Roboto"/>
              <a:cs typeface="Roboto"/>
              <a:sym typeface="Roboto"/>
            </a:endParaRPr>
          </a:p>
          <a:p>
            <a:pPr indent="0" lvl="0" marL="0" rtl="0" algn="just">
              <a:spcBef>
                <a:spcPts val="0"/>
              </a:spcBef>
              <a:spcAft>
                <a:spcPts val="0"/>
              </a:spcAft>
              <a:buNone/>
            </a:pPr>
            <a:r>
              <a:rPr lang="es" sz="1800">
                <a:latin typeface="Roboto"/>
                <a:ea typeface="Roboto"/>
                <a:cs typeface="Roboto"/>
                <a:sym typeface="Roboto"/>
              </a:rPr>
              <a:t>se ha de especificar la directiva PUBLIC.</a:t>
            </a:r>
            <a:endParaRPr sz="1800">
              <a:latin typeface="Roboto"/>
              <a:ea typeface="Roboto"/>
              <a:cs typeface="Roboto"/>
              <a:sym typeface="Roboto"/>
            </a:endParaRPr>
          </a:p>
          <a:p>
            <a:pPr indent="0" lvl="0" marL="0" rtl="0" algn="l">
              <a:spcBef>
                <a:spcPts val="0"/>
              </a:spcBef>
              <a:spcAft>
                <a:spcPts val="0"/>
              </a:spcAft>
              <a:buNone/>
            </a:pPr>
            <a:r>
              <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6" name="Shape 356"/>
        <p:cNvGrpSpPr/>
        <p:nvPr/>
      </p:nvGrpSpPr>
      <p:grpSpPr>
        <a:xfrm>
          <a:off x="0" y="0"/>
          <a:ext cx="0" cy="0"/>
          <a:chOff x="0" y="0"/>
          <a:chExt cx="0" cy="0"/>
        </a:xfrm>
      </p:grpSpPr>
      <p:sp>
        <p:nvSpPr>
          <p:cNvPr id="357" name="Google Shape;357;p54"/>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5.2.1 PROC Directive</a:t>
            </a:r>
            <a:endParaRPr/>
          </a:p>
        </p:txBody>
      </p:sp>
      <p:pic>
        <p:nvPicPr>
          <p:cNvPr id="358" name="Google Shape;358;p54"/>
          <p:cNvPicPr preferRelativeResize="0"/>
          <p:nvPr/>
        </p:nvPicPr>
        <p:blipFill rotWithShape="1">
          <a:blip r:embed="rId3">
            <a:alphaModFix/>
          </a:blip>
          <a:srcRect b="31844" l="34008" r="28598" t="57561"/>
          <a:stretch/>
        </p:blipFill>
        <p:spPr>
          <a:xfrm>
            <a:off x="660500" y="1960450"/>
            <a:ext cx="6000748" cy="1784774"/>
          </a:xfrm>
          <a:prstGeom prst="rect">
            <a:avLst/>
          </a:prstGeom>
          <a:noFill/>
          <a:ln>
            <a:noFill/>
          </a:ln>
        </p:spPr>
      </p:pic>
      <p:sp>
        <p:nvSpPr>
          <p:cNvPr id="359" name="Google Shape;359;p54"/>
          <p:cNvSpPr txBox="1"/>
          <p:nvPr/>
        </p:nvSpPr>
        <p:spPr>
          <a:xfrm>
            <a:off x="449700" y="1419375"/>
            <a:ext cx="1967400" cy="36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latin typeface="Roboto"/>
                <a:ea typeface="Roboto"/>
                <a:cs typeface="Roboto"/>
                <a:sym typeface="Roboto"/>
              </a:rPr>
              <a:t>EJEMPLO:</a:t>
            </a:r>
            <a:endParaRPr>
              <a:latin typeface="Roboto"/>
              <a:ea typeface="Roboto"/>
              <a:cs typeface="Roboto"/>
              <a:sym typeface="Roboto"/>
            </a:endParaRPr>
          </a:p>
        </p:txBody>
      </p:sp>
      <p:sp>
        <p:nvSpPr>
          <p:cNvPr id="360" name="Google Shape;360;p54"/>
          <p:cNvSpPr/>
          <p:nvPr/>
        </p:nvSpPr>
        <p:spPr>
          <a:xfrm>
            <a:off x="590250" y="3920900"/>
            <a:ext cx="4553100" cy="1040100"/>
          </a:xfrm>
          <a:prstGeom prst="round1Rect">
            <a:avLst>
              <a:gd fmla="val 13496" name="adj"/>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a:latin typeface="Roboto"/>
                <a:ea typeface="Roboto"/>
                <a:cs typeface="Roboto"/>
                <a:sym typeface="Roboto"/>
              </a:rPr>
              <a:t>NOTA:</a:t>
            </a:r>
            <a:endParaRPr>
              <a:latin typeface="Roboto"/>
              <a:ea typeface="Roboto"/>
              <a:cs typeface="Roboto"/>
              <a:sym typeface="Roboto"/>
            </a:endParaRPr>
          </a:p>
          <a:p>
            <a:pPr indent="0" lvl="0" marL="0" rtl="0" algn="l">
              <a:spcBef>
                <a:spcPts val="0"/>
              </a:spcBef>
              <a:spcAft>
                <a:spcPts val="0"/>
              </a:spcAft>
              <a:buNone/>
            </a:pPr>
            <a:r>
              <a:rPr lang="es">
                <a:latin typeface="Roboto"/>
                <a:ea typeface="Roboto"/>
                <a:cs typeface="Roboto"/>
                <a:sym typeface="Roboto"/>
              </a:rPr>
              <a:t>Para llamar a un procedimiento se utiliza la instrucción</a:t>
            </a:r>
            <a:endParaRPr>
              <a:latin typeface="Roboto"/>
              <a:ea typeface="Roboto"/>
              <a:cs typeface="Roboto"/>
              <a:sym typeface="Roboto"/>
            </a:endParaRPr>
          </a:p>
          <a:p>
            <a:pPr indent="0" lvl="0" marL="0" rtl="0" algn="l">
              <a:spcBef>
                <a:spcPts val="0"/>
              </a:spcBef>
              <a:spcAft>
                <a:spcPts val="0"/>
              </a:spcAft>
              <a:buNone/>
            </a:pPr>
            <a:r>
              <a:rPr lang="es">
                <a:latin typeface="Roboto"/>
                <a:ea typeface="Roboto"/>
                <a:cs typeface="Roboto"/>
                <a:sym typeface="Roboto"/>
              </a:rPr>
              <a:t> </a:t>
            </a:r>
            <a:endParaRPr>
              <a:latin typeface="Roboto"/>
              <a:ea typeface="Roboto"/>
              <a:cs typeface="Roboto"/>
              <a:sym typeface="Roboto"/>
            </a:endParaRPr>
          </a:p>
          <a:p>
            <a:pPr indent="0" lvl="0" marL="0" rtl="0" algn="l">
              <a:spcBef>
                <a:spcPts val="0"/>
              </a:spcBef>
              <a:spcAft>
                <a:spcPts val="0"/>
              </a:spcAft>
              <a:buNone/>
            </a:pPr>
            <a:r>
              <a:rPr lang="es">
                <a:highlight>
                  <a:srgbClr val="FFFF00"/>
                </a:highlight>
                <a:latin typeface="Roboto"/>
                <a:ea typeface="Roboto"/>
                <a:cs typeface="Roboto"/>
                <a:sym typeface="Roboto"/>
              </a:rPr>
              <a:t>CALL: CALL nombre_procedimiento</a:t>
            </a:r>
            <a:endParaRPr>
              <a:highlight>
                <a:srgbClr val="FFFF00"/>
              </a:highlight>
              <a:latin typeface="Roboto"/>
              <a:ea typeface="Roboto"/>
              <a:cs typeface="Roboto"/>
              <a:sym typeface="Roboto"/>
            </a:endParaRPr>
          </a:p>
          <a:p>
            <a:pPr indent="0" lvl="0" marL="0" rtl="0" algn="l">
              <a:spcBef>
                <a:spcPts val="0"/>
              </a:spcBef>
              <a:spcAft>
                <a:spcPts val="0"/>
              </a:spcAft>
              <a:buNone/>
            </a:pPr>
            <a:r>
              <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4" name="Shape 364"/>
        <p:cNvGrpSpPr/>
        <p:nvPr/>
      </p:nvGrpSpPr>
      <p:grpSpPr>
        <a:xfrm>
          <a:off x="0" y="0"/>
          <a:ext cx="0" cy="0"/>
          <a:chOff x="0" y="0"/>
          <a:chExt cx="0" cy="0"/>
        </a:xfrm>
      </p:grpSpPr>
      <p:sp>
        <p:nvSpPr>
          <p:cNvPr id="365" name="Google Shape;365;p55"/>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5.2.2 CALL and RET Instructions</a:t>
            </a:r>
            <a:endParaRPr/>
          </a:p>
        </p:txBody>
      </p:sp>
      <p:sp>
        <p:nvSpPr>
          <p:cNvPr id="366" name="Google Shape;366;p55"/>
          <p:cNvSpPr txBox="1"/>
          <p:nvPr/>
        </p:nvSpPr>
        <p:spPr>
          <a:xfrm>
            <a:off x="311725" y="1506650"/>
            <a:ext cx="8520600" cy="334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800"/>
              <a:t>La </a:t>
            </a:r>
            <a:r>
              <a:rPr lang="es" sz="1800"/>
              <a:t>instrucción</a:t>
            </a:r>
            <a:r>
              <a:rPr lang="es" sz="1800"/>
              <a:t> CALL llama a un procedimiento directamente del procesador para que comience la </a:t>
            </a:r>
            <a:r>
              <a:rPr lang="es" sz="1800"/>
              <a:t>ejecución</a:t>
            </a:r>
            <a:r>
              <a:rPr lang="es" sz="1800"/>
              <a:t> en una nueva </a:t>
            </a:r>
            <a:r>
              <a:rPr lang="es" sz="1800"/>
              <a:t>ubicación</a:t>
            </a:r>
            <a:r>
              <a:rPr lang="es" sz="1800"/>
              <a:t> de memoria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s" sz="1800"/>
              <a:t>El procedimiento utiliza una </a:t>
            </a:r>
            <a:r>
              <a:rPr lang="es" sz="1800"/>
              <a:t>instrucción</a:t>
            </a:r>
            <a:r>
              <a:rPr lang="es" sz="1800"/>
              <a:t> RET para volver al punto del programa justo antes de haberse hecho el CALL.</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s" sz="1800"/>
              <a:t>La </a:t>
            </a:r>
            <a:r>
              <a:rPr lang="es" sz="1800"/>
              <a:t>instrucción</a:t>
            </a:r>
            <a:r>
              <a:rPr lang="es" sz="1800"/>
              <a:t> CALL empuja su </a:t>
            </a:r>
            <a:r>
              <a:rPr lang="es" sz="1800"/>
              <a:t>dirección</a:t>
            </a:r>
            <a:r>
              <a:rPr lang="es" sz="1800"/>
              <a:t> de retorno en la pila y copia la direccion del procedimiento CALL en el instruction pointer.</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s" sz="1800"/>
              <a:t>Cuando el procedimiento </a:t>
            </a:r>
            <a:r>
              <a:rPr lang="es" sz="1800"/>
              <a:t>está</a:t>
            </a:r>
            <a:r>
              <a:rPr lang="es" sz="1800"/>
              <a:t> listo para regresar, la </a:t>
            </a:r>
            <a:r>
              <a:rPr lang="es" sz="1800"/>
              <a:t>instrucción</a:t>
            </a:r>
            <a:r>
              <a:rPr lang="es" sz="1800"/>
              <a:t> RET carga la </a:t>
            </a:r>
            <a:r>
              <a:rPr lang="es" sz="1800"/>
              <a:t>dirección</a:t>
            </a:r>
            <a:r>
              <a:rPr lang="es" sz="1800"/>
              <a:t> de retorno de la pila al instruction pointer. </a:t>
            </a:r>
            <a:endParaRPr sz="1800"/>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0" name="Shape 370"/>
        <p:cNvGrpSpPr/>
        <p:nvPr/>
      </p:nvGrpSpPr>
      <p:grpSpPr>
        <a:xfrm>
          <a:off x="0" y="0"/>
          <a:ext cx="0" cy="0"/>
          <a:chOff x="0" y="0"/>
          <a:chExt cx="0" cy="0"/>
        </a:xfrm>
      </p:grpSpPr>
      <p:pic>
        <p:nvPicPr>
          <p:cNvPr id="371" name="Google Shape;371;p56"/>
          <p:cNvPicPr preferRelativeResize="0"/>
          <p:nvPr/>
        </p:nvPicPr>
        <p:blipFill rotWithShape="1">
          <a:blip r:embed="rId3">
            <a:alphaModFix/>
          </a:blip>
          <a:srcRect b="3873" l="0" r="15832" t="1420"/>
          <a:stretch/>
        </p:blipFill>
        <p:spPr>
          <a:xfrm>
            <a:off x="2002500" y="229925"/>
            <a:ext cx="5138999" cy="468365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5" name="Shape 375"/>
        <p:cNvGrpSpPr/>
        <p:nvPr/>
      </p:nvGrpSpPr>
      <p:grpSpPr>
        <a:xfrm>
          <a:off x="0" y="0"/>
          <a:ext cx="0" cy="0"/>
          <a:chOff x="0" y="0"/>
          <a:chExt cx="0" cy="0"/>
        </a:xfrm>
      </p:grpSpPr>
      <p:sp>
        <p:nvSpPr>
          <p:cNvPr id="376" name="Google Shape;376;p57"/>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5.2.3 Nested Procedure Calls</a:t>
            </a:r>
            <a:endParaRPr/>
          </a:p>
        </p:txBody>
      </p:sp>
      <p:sp>
        <p:nvSpPr>
          <p:cNvPr id="377" name="Google Shape;377;p57"/>
          <p:cNvSpPr txBox="1"/>
          <p:nvPr/>
        </p:nvSpPr>
        <p:spPr>
          <a:xfrm>
            <a:off x="311725" y="1983025"/>
            <a:ext cx="4695600" cy="24168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s" sz="2400">
                <a:latin typeface="Roboto"/>
                <a:ea typeface="Roboto"/>
                <a:cs typeface="Roboto"/>
                <a:sym typeface="Roboto"/>
              </a:rPr>
              <a:t>Nested Procedure calls o </a:t>
            </a:r>
            <a:r>
              <a:rPr lang="es" sz="2400">
                <a:latin typeface="Roboto"/>
                <a:ea typeface="Roboto"/>
                <a:cs typeface="Roboto"/>
                <a:sym typeface="Roboto"/>
              </a:rPr>
              <a:t>llamadas</a:t>
            </a:r>
            <a:r>
              <a:rPr lang="es" sz="2400">
                <a:latin typeface="Roboto"/>
                <a:ea typeface="Roboto"/>
                <a:cs typeface="Roboto"/>
                <a:sym typeface="Roboto"/>
              </a:rPr>
              <a:t> a procedimientos anidadas ocurren cuando otro procedimiento llama (CALL) a otro antes de que </a:t>
            </a:r>
            <a:r>
              <a:rPr lang="es" sz="2400">
                <a:latin typeface="Roboto"/>
                <a:ea typeface="Roboto"/>
                <a:cs typeface="Roboto"/>
                <a:sym typeface="Roboto"/>
              </a:rPr>
              <a:t>éste</a:t>
            </a:r>
            <a:r>
              <a:rPr lang="es" sz="2400">
                <a:latin typeface="Roboto"/>
                <a:ea typeface="Roboto"/>
                <a:cs typeface="Roboto"/>
                <a:sym typeface="Roboto"/>
              </a:rPr>
              <a:t> regrese (RET).</a:t>
            </a:r>
            <a:endParaRPr sz="2400">
              <a:latin typeface="Roboto"/>
              <a:ea typeface="Roboto"/>
              <a:cs typeface="Roboto"/>
              <a:sym typeface="Roboto"/>
            </a:endParaRPr>
          </a:p>
        </p:txBody>
      </p:sp>
      <p:pic>
        <p:nvPicPr>
          <p:cNvPr id="378" name="Google Shape;378;p57"/>
          <p:cNvPicPr preferRelativeResize="0"/>
          <p:nvPr/>
        </p:nvPicPr>
        <p:blipFill rotWithShape="1">
          <a:blip r:embed="rId3">
            <a:alphaModFix/>
          </a:blip>
          <a:srcRect b="11000" l="40231" r="41882" t="68950"/>
          <a:stretch/>
        </p:blipFill>
        <p:spPr>
          <a:xfrm>
            <a:off x="5488975" y="2193750"/>
            <a:ext cx="3343350" cy="210695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2" name="Shape 382"/>
        <p:cNvGrpSpPr/>
        <p:nvPr/>
      </p:nvGrpSpPr>
      <p:grpSpPr>
        <a:xfrm>
          <a:off x="0" y="0"/>
          <a:ext cx="0" cy="0"/>
          <a:chOff x="0" y="0"/>
          <a:chExt cx="0" cy="0"/>
        </a:xfrm>
      </p:grpSpPr>
      <p:sp>
        <p:nvSpPr>
          <p:cNvPr id="383" name="Google Shape;383;p58"/>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5.2.3 Nested Procedure Calls</a:t>
            </a:r>
            <a:endParaRPr/>
          </a:p>
        </p:txBody>
      </p:sp>
      <p:sp>
        <p:nvSpPr>
          <p:cNvPr id="384" name="Google Shape;384;p58"/>
          <p:cNvSpPr txBox="1"/>
          <p:nvPr/>
        </p:nvSpPr>
        <p:spPr>
          <a:xfrm>
            <a:off x="311725" y="1289000"/>
            <a:ext cx="4288200" cy="307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800">
                <a:latin typeface="Roboto"/>
                <a:ea typeface="Roboto"/>
                <a:cs typeface="Roboto"/>
                <a:sym typeface="Roboto"/>
              </a:rPr>
              <a:t>Ejemplo:</a:t>
            </a:r>
            <a:endParaRPr sz="1800">
              <a:latin typeface="Roboto"/>
              <a:ea typeface="Roboto"/>
              <a:cs typeface="Roboto"/>
              <a:sym typeface="Roboto"/>
            </a:endParaRPr>
          </a:p>
          <a:p>
            <a:pPr indent="0" lvl="0" marL="0" rtl="0" algn="just">
              <a:spcBef>
                <a:spcPts val="0"/>
              </a:spcBef>
              <a:spcAft>
                <a:spcPts val="0"/>
              </a:spcAft>
              <a:buNone/>
            </a:pPr>
            <a:r>
              <a:rPr lang="es" sz="1800">
                <a:latin typeface="Roboto"/>
                <a:ea typeface="Roboto"/>
                <a:cs typeface="Roboto"/>
                <a:sym typeface="Roboto"/>
              </a:rPr>
              <a:t>Supongamos que main llama a una </a:t>
            </a:r>
            <a:r>
              <a:rPr lang="es" sz="1800">
                <a:latin typeface="Roboto"/>
                <a:ea typeface="Roboto"/>
                <a:cs typeface="Roboto"/>
                <a:sym typeface="Roboto"/>
              </a:rPr>
              <a:t>función</a:t>
            </a:r>
            <a:r>
              <a:rPr lang="es" sz="1800">
                <a:latin typeface="Roboto"/>
                <a:ea typeface="Roboto"/>
                <a:cs typeface="Roboto"/>
                <a:sym typeface="Roboto"/>
              </a:rPr>
              <a:t> llamada Sub 1 y mientras esta se ejecuta llama a un procedimiento Sub 2 y a su vez </a:t>
            </a:r>
            <a:r>
              <a:rPr lang="es" sz="1800">
                <a:latin typeface="Roboto"/>
                <a:ea typeface="Roboto"/>
                <a:cs typeface="Roboto"/>
                <a:sym typeface="Roboto"/>
              </a:rPr>
              <a:t>está</a:t>
            </a:r>
            <a:r>
              <a:rPr lang="es" sz="1800">
                <a:latin typeface="Roboto"/>
                <a:ea typeface="Roboto"/>
                <a:cs typeface="Roboto"/>
                <a:sym typeface="Roboto"/>
              </a:rPr>
              <a:t> llama a Sub 3.</a:t>
            </a:r>
            <a:endParaRPr sz="1800">
              <a:latin typeface="Roboto"/>
              <a:ea typeface="Roboto"/>
              <a:cs typeface="Roboto"/>
              <a:sym typeface="Roboto"/>
            </a:endParaRPr>
          </a:p>
          <a:p>
            <a:pPr indent="0" lvl="0" marL="0" rtl="0" algn="just">
              <a:spcBef>
                <a:spcPts val="0"/>
              </a:spcBef>
              <a:spcAft>
                <a:spcPts val="0"/>
              </a:spcAft>
              <a:buNone/>
            </a:pPr>
            <a:r>
              <a:rPr lang="es" sz="1800">
                <a:latin typeface="Roboto"/>
                <a:ea typeface="Roboto"/>
                <a:cs typeface="Roboto"/>
                <a:sym typeface="Roboto"/>
              </a:rPr>
              <a:t>Cuando Sub 3 termina de ejecutarse y llega  a la </a:t>
            </a:r>
            <a:r>
              <a:rPr lang="es" sz="1800">
                <a:latin typeface="Roboto"/>
                <a:ea typeface="Roboto"/>
                <a:cs typeface="Roboto"/>
                <a:sym typeface="Roboto"/>
              </a:rPr>
              <a:t>instrucción</a:t>
            </a:r>
            <a:r>
              <a:rPr lang="es" sz="1800">
                <a:latin typeface="Roboto"/>
                <a:ea typeface="Roboto"/>
                <a:cs typeface="Roboto"/>
                <a:sym typeface="Roboto"/>
              </a:rPr>
              <a:t> RET; esto hace que saque el valor del stack pointer register hacia el instruction pointer.</a:t>
            </a:r>
            <a:endParaRPr sz="1800">
              <a:latin typeface="Roboto"/>
              <a:ea typeface="Roboto"/>
              <a:cs typeface="Roboto"/>
              <a:sym typeface="Roboto"/>
            </a:endParaRPr>
          </a:p>
          <a:p>
            <a:pPr indent="0" lvl="0" marL="0" rtl="0" algn="just">
              <a:spcBef>
                <a:spcPts val="0"/>
              </a:spcBef>
              <a:spcAft>
                <a:spcPts val="0"/>
              </a:spcAft>
              <a:buNone/>
            </a:pPr>
            <a:r>
              <a:rPr lang="es" sz="1800">
                <a:latin typeface="Roboto"/>
                <a:ea typeface="Roboto"/>
                <a:cs typeface="Roboto"/>
                <a:sym typeface="Roboto"/>
              </a:rPr>
              <a:t>Después el stack pointer register apunta a la siguiente entrada más alta de la pila (Sub2) y se repetirá el mismo proceso hasta regresar a main.</a:t>
            </a:r>
            <a:r>
              <a:rPr lang="es" sz="1800">
                <a:latin typeface="Roboto"/>
                <a:ea typeface="Roboto"/>
                <a:cs typeface="Roboto"/>
                <a:sym typeface="Roboto"/>
              </a:rPr>
              <a:t> </a:t>
            </a:r>
            <a:endParaRPr sz="1800">
              <a:latin typeface="Roboto"/>
              <a:ea typeface="Roboto"/>
              <a:cs typeface="Roboto"/>
              <a:sym typeface="Roboto"/>
            </a:endParaRPr>
          </a:p>
        </p:txBody>
      </p:sp>
      <p:pic>
        <p:nvPicPr>
          <p:cNvPr id="385" name="Google Shape;385;p58"/>
          <p:cNvPicPr preferRelativeResize="0"/>
          <p:nvPr/>
        </p:nvPicPr>
        <p:blipFill rotWithShape="1">
          <a:blip r:embed="rId3">
            <a:alphaModFix/>
          </a:blip>
          <a:srcRect b="12648" l="41206" r="40277" t="67165"/>
          <a:stretch/>
        </p:blipFill>
        <p:spPr>
          <a:xfrm>
            <a:off x="5099900" y="1412900"/>
            <a:ext cx="2139576" cy="1311425"/>
          </a:xfrm>
          <a:prstGeom prst="rect">
            <a:avLst/>
          </a:prstGeom>
          <a:noFill/>
          <a:ln>
            <a:noFill/>
          </a:ln>
        </p:spPr>
      </p:pic>
      <p:pic>
        <p:nvPicPr>
          <p:cNvPr id="386" name="Google Shape;386;p58"/>
          <p:cNvPicPr preferRelativeResize="0"/>
          <p:nvPr/>
        </p:nvPicPr>
        <p:blipFill rotWithShape="1">
          <a:blip r:embed="rId4">
            <a:alphaModFix/>
          </a:blip>
          <a:srcRect b="39988" l="41122" r="41873" t="45352"/>
          <a:stretch/>
        </p:blipFill>
        <p:spPr>
          <a:xfrm>
            <a:off x="6692750" y="3055125"/>
            <a:ext cx="2139576" cy="1037073"/>
          </a:xfrm>
          <a:prstGeom prst="rect">
            <a:avLst/>
          </a:prstGeom>
          <a:noFill/>
          <a:ln>
            <a:noFill/>
          </a:ln>
        </p:spPr>
      </p:pic>
      <p:pic>
        <p:nvPicPr>
          <p:cNvPr id="387" name="Google Shape;387;p58"/>
          <p:cNvPicPr preferRelativeResize="0"/>
          <p:nvPr/>
        </p:nvPicPr>
        <p:blipFill rotWithShape="1">
          <a:blip r:embed="rId5">
            <a:alphaModFix/>
          </a:blip>
          <a:srcRect b="22709" l="41164" r="41622" t="65656"/>
          <a:stretch/>
        </p:blipFill>
        <p:spPr>
          <a:xfrm>
            <a:off x="5057700" y="4186075"/>
            <a:ext cx="1975052" cy="750513"/>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1" name="Shape 391"/>
        <p:cNvGrpSpPr/>
        <p:nvPr/>
      </p:nvGrpSpPr>
      <p:grpSpPr>
        <a:xfrm>
          <a:off x="0" y="0"/>
          <a:ext cx="0" cy="0"/>
          <a:chOff x="0" y="0"/>
          <a:chExt cx="0" cy="0"/>
        </a:xfrm>
      </p:grpSpPr>
      <p:sp>
        <p:nvSpPr>
          <p:cNvPr id="392" name="Google Shape;392;p59"/>
          <p:cNvSpPr txBox="1"/>
          <p:nvPr>
            <p:ph type="title"/>
          </p:nvPr>
        </p:nvSpPr>
        <p:spPr>
          <a:xfrm>
            <a:off x="311725" y="500925"/>
            <a:ext cx="87144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5.2.4 Passing Register Arguments to Procedures</a:t>
            </a:r>
            <a:endParaRPr/>
          </a:p>
        </p:txBody>
      </p:sp>
      <p:pic>
        <p:nvPicPr>
          <p:cNvPr id="393" name="Google Shape;393;p59"/>
          <p:cNvPicPr preferRelativeResize="0"/>
          <p:nvPr/>
        </p:nvPicPr>
        <p:blipFill rotWithShape="1">
          <a:blip r:embed="rId3">
            <a:alphaModFix/>
          </a:blip>
          <a:srcRect b="32279" l="35943" r="37053" t="54386"/>
          <a:stretch/>
        </p:blipFill>
        <p:spPr>
          <a:xfrm>
            <a:off x="4266225" y="1456250"/>
            <a:ext cx="4877774" cy="2038775"/>
          </a:xfrm>
          <a:prstGeom prst="rect">
            <a:avLst/>
          </a:prstGeom>
          <a:noFill/>
          <a:ln>
            <a:noFill/>
          </a:ln>
        </p:spPr>
      </p:pic>
      <p:sp>
        <p:nvSpPr>
          <p:cNvPr id="394" name="Google Shape;394;p59"/>
          <p:cNvSpPr txBox="1"/>
          <p:nvPr/>
        </p:nvSpPr>
        <p:spPr>
          <a:xfrm>
            <a:off x="191025" y="3122600"/>
            <a:ext cx="4075200" cy="9285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s" sz="1200">
                <a:solidFill>
                  <a:srgbClr val="231F20"/>
                </a:solidFill>
                <a:highlight>
                  <a:srgbClr val="FFFFFF"/>
                </a:highlight>
              </a:rPr>
              <a:t>En la sección anterior creamos un procedimiento simple llamado </a:t>
            </a:r>
            <a:r>
              <a:rPr b="1" lang="es" sz="1200">
                <a:solidFill>
                  <a:srgbClr val="231F20"/>
                </a:solidFill>
                <a:highlight>
                  <a:srgbClr val="FFFFFF"/>
                </a:highlight>
              </a:rPr>
              <a:t>SumOf</a:t>
            </a:r>
            <a:r>
              <a:rPr lang="es" sz="1200">
                <a:solidFill>
                  <a:srgbClr val="231F20"/>
                </a:solidFill>
                <a:highlight>
                  <a:srgbClr val="FFFFFF"/>
                </a:highlight>
              </a:rPr>
              <a:t> que agregó los enteros</a:t>
            </a:r>
            <a:endParaRPr sz="1200">
              <a:solidFill>
                <a:srgbClr val="231F20"/>
              </a:solidFill>
              <a:highlight>
                <a:srgbClr val="FFFFFF"/>
              </a:highlight>
            </a:endParaRPr>
          </a:p>
          <a:p>
            <a:pPr indent="0" lvl="0" marL="0" rtl="0" algn="just">
              <a:spcBef>
                <a:spcPts val="0"/>
              </a:spcBef>
              <a:spcAft>
                <a:spcPts val="0"/>
              </a:spcAft>
              <a:buNone/>
            </a:pPr>
            <a:r>
              <a:rPr lang="es" sz="1200">
                <a:solidFill>
                  <a:srgbClr val="231F20"/>
                </a:solidFill>
                <a:highlight>
                  <a:srgbClr val="FFFFFF"/>
                </a:highlight>
              </a:rPr>
              <a:t>en los registros EAX, EBX y ECX. En </a:t>
            </a:r>
            <a:r>
              <a:rPr b="1" lang="es" sz="1200">
                <a:solidFill>
                  <a:srgbClr val="231F20"/>
                </a:solidFill>
                <a:highlight>
                  <a:srgbClr val="FFFFFF"/>
                </a:highlight>
              </a:rPr>
              <a:t>main</a:t>
            </a:r>
            <a:r>
              <a:rPr lang="es" sz="1200">
                <a:solidFill>
                  <a:srgbClr val="231F20"/>
                </a:solidFill>
                <a:highlight>
                  <a:srgbClr val="FFFFFF"/>
                </a:highlight>
              </a:rPr>
              <a:t> , antes de llamar a </a:t>
            </a:r>
            <a:r>
              <a:rPr b="1" lang="es" sz="1200">
                <a:solidFill>
                  <a:srgbClr val="231F20"/>
                </a:solidFill>
                <a:highlight>
                  <a:srgbClr val="FFFFFF"/>
                </a:highlight>
              </a:rPr>
              <a:t>SumOf</a:t>
            </a:r>
            <a:r>
              <a:rPr lang="es" sz="1200">
                <a:solidFill>
                  <a:srgbClr val="231F20"/>
                </a:solidFill>
                <a:highlight>
                  <a:srgbClr val="FFFFFF"/>
                </a:highlight>
              </a:rPr>
              <a:t> , asignamos valores a EAX,</a:t>
            </a:r>
            <a:endParaRPr sz="1200">
              <a:solidFill>
                <a:srgbClr val="231F20"/>
              </a:solidFill>
              <a:highlight>
                <a:srgbClr val="FFFFFF"/>
              </a:highlight>
            </a:endParaRPr>
          </a:p>
          <a:p>
            <a:pPr indent="0" lvl="0" marL="0" rtl="0" algn="just">
              <a:spcBef>
                <a:spcPts val="0"/>
              </a:spcBef>
              <a:spcAft>
                <a:spcPts val="0"/>
              </a:spcAft>
              <a:buNone/>
            </a:pPr>
            <a:r>
              <a:rPr lang="es" sz="1200">
                <a:solidFill>
                  <a:srgbClr val="231F20"/>
                </a:solidFill>
                <a:highlight>
                  <a:srgbClr val="FFFFFF"/>
                </a:highlight>
              </a:rPr>
              <a:t>EBX y ECX</a:t>
            </a:r>
            <a:endParaRPr sz="1200">
              <a:solidFill>
                <a:srgbClr val="231F20"/>
              </a:solidFill>
              <a:highlight>
                <a:srgbClr val="FFFFFF"/>
              </a:highlight>
            </a:endParaRPr>
          </a:p>
          <a:p>
            <a:pPr indent="0" lvl="0" marL="0" rtl="0" algn="l">
              <a:spcBef>
                <a:spcPts val="0"/>
              </a:spcBef>
              <a:spcAft>
                <a:spcPts val="0"/>
              </a:spcAft>
              <a:buNone/>
            </a:pPr>
            <a:r>
              <a:t/>
            </a:r>
            <a:endParaRPr>
              <a:latin typeface="Roboto"/>
              <a:ea typeface="Roboto"/>
              <a:cs typeface="Roboto"/>
              <a:sym typeface="Roboto"/>
            </a:endParaRPr>
          </a:p>
        </p:txBody>
      </p:sp>
      <p:sp>
        <p:nvSpPr>
          <p:cNvPr id="395" name="Google Shape;395;p59"/>
          <p:cNvSpPr txBox="1"/>
          <p:nvPr/>
        </p:nvSpPr>
        <p:spPr>
          <a:xfrm>
            <a:off x="4789750" y="3575600"/>
            <a:ext cx="4075200" cy="4755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s" sz="1200">
                <a:solidFill>
                  <a:srgbClr val="231F20"/>
                </a:solidFill>
                <a:highlight>
                  <a:srgbClr val="FFFFFF"/>
                </a:highlight>
              </a:rPr>
              <a:t>Después de la declaración </a:t>
            </a:r>
            <a:r>
              <a:rPr b="1" lang="es" sz="1200">
                <a:solidFill>
                  <a:srgbClr val="231F20"/>
                </a:solidFill>
                <a:highlight>
                  <a:srgbClr val="FFFFFF"/>
                </a:highlight>
              </a:rPr>
              <a:t>call,</a:t>
            </a:r>
            <a:r>
              <a:rPr lang="es" sz="1200">
                <a:solidFill>
                  <a:srgbClr val="231F20"/>
                </a:solidFill>
                <a:highlight>
                  <a:srgbClr val="FFFFFF"/>
                </a:highlight>
              </a:rPr>
              <a:t> tenemos la opción de copiar la suma en EAX a una variable</a:t>
            </a:r>
            <a:endParaRPr sz="1200">
              <a:latin typeface="Roboto"/>
              <a:ea typeface="Roboto"/>
              <a:cs typeface="Roboto"/>
              <a:sym typeface="Roboto"/>
            </a:endParaRPr>
          </a:p>
        </p:txBody>
      </p:sp>
      <p:sp>
        <p:nvSpPr>
          <p:cNvPr id="396" name="Google Shape;396;p59"/>
          <p:cNvSpPr txBox="1"/>
          <p:nvPr/>
        </p:nvSpPr>
        <p:spPr>
          <a:xfrm>
            <a:off x="155650" y="1286850"/>
            <a:ext cx="3983100" cy="25698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s" sz="1200"/>
              <a:t>Un mejor enfoque es pasar</a:t>
            </a:r>
            <a:endParaRPr sz="1200"/>
          </a:p>
          <a:p>
            <a:pPr indent="0" lvl="0" marL="0" rtl="0" algn="just">
              <a:spcBef>
                <a:spcPts val="0"/>
              </a:spcBef>
              <a:spcAft>
                <a:spcPts val="0"/>
              </a:spcAft>
              <a:buNone/>
            </a:pPr>
            <a:r>
              <a:rPr lang="es" sz="1200"/>
              <a:t>el desplazamiento de una matriz al procedimiento y pasa un número entero que especifica el número de elementos de la matriz. Llamamos a estos argumentos (o parámetros de entrada). En lenguaje ensamblador, es común que</a:t>
            </a:r>
            <a:endParaRPr sz="1200"/>
          </a:p>
          <a:p>
            <a:pPr indent="0" lvl="0" marL="0" rtl="0" algn="just">
              <a:spcBef>
                <a:spcPts val="0"/>
              </a:spcBef>
              <a:spcAft>
                <a:spcPts val="0"/>
              </a:spcAft>
              <a:buNone/>
            </a:pPr>
            <a:r>
              <a:rPr lang="es" sz="1200"/>
              <a:t>pasar argumentos dentro de registros de propósito general.</a:t>
            </a:r>
            <a:endParaRPr sz="1200"/>
          </a:p>
          <a:p>
            <a:pPr indent="0" lvl="0" marL="0" rtl="0" algn="l">
              <a:spcBef>
                <a:spcPts val="0"/>
              </a:spcBef>
              <a:spcAft>
                <a:spcPts val="0"/>
              </a:spcAft>
              <a:buNone/>
            </a:pPr>
            <a:r>
              <a:t/>
            </a:r>
            <a:endParaRPr>
              <a:latin typeface="Roboto"/>
              <a:ea typeface="Roboto"/>
              <a:cs typeface="Roboto"/>
              <a:sym typeface="Roboto"/>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0" name="Shape 400"/>
        <p:cNvGrpSpPr/>
        <p:nvPr/>
      </p:nvGrpSpPr>
      <p:grpSpPr>
        <a:xfrm>
          <a:off x="0" y="0"/>
          <a:ext cx="0" cy="0"/>
          <a:chOff x="0" y="0"/>
          <a:chExt cx="0" cy="0"/>
        </a:xfrm>
      </p:grpSpPr>
      <p:sp>
        <p:nvSpPr>
          <p:cNvPr id="401" name="Google Shape;401;p60"/>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5.2.5 Example: Summing an Integer Array</a:t>
            </a:r>
            <a:endParaRPr/>
          </a:p>
        </p:txBody>
      </p:sp>
      <p:pic>
        <p:nvPicPr>
          <p:cNvPr id="402" name="Google Shape;402;p60"/>
          <p:cNvPicPr preferRelativeResize="0"/>
          <p:nvPr/>
        </p:nvPicPr>
        <p:blipFill rotWithShape="1">
          <a:blip r:embed="rId3">
            <a:alphaModFix/>
          </a:blip>
          <a:srcRect b="58154" l="61015" r="15007" t="21049"/>
          <a:stretch/>
        </p:blipFill>
        <p:spPr>
          <a:xfrm>
            <a:off x="2094175" y="1584950"/>
            <a:ext cx="4669445" cy="2277974"/>
          </a:xfrm>
          <a:prstGeom prst="rect">
            <a:avLst/>
          </a:prstGeom>
          <a:noFill/>
          <a:ln>
            <a:noFill/>
          </a:ln>
        </p:spPr>
      </p:pic>
      <p:pic>
        <p:nvPicPr>
          <p:cNvPr id="403" name="Google Shape;403;p60"/>
          <p:cNvPicPr preferRelativeResize="0"/>
          <p:nvPr/>
        </p:nvPicPr>
        <p:blipFill rotWithShape="1">
          <a:blip r:embed="rId4">
            <a:alphaModFix/>
          </a:blip>
          <a:srcRect b="34430" l="62620" r="15826" t="57006"/>
          <a:stretch/>
        </p:blipFill>
        <p:spPr>
          <a:xfrm>
            <a:off x="2435025" y="3785100"/>
            <a:ext cx="4273949" cy="95512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7" name="Shape 407"/>
        <p:cNvGrpSpPr/>
        <p:nvPr/>
      </p:nvGrpSpPr>
      <p:grpSpPr>
        <a:xfrm>
          <a:off x="0" y="0"/>
          <a:ext cx="0" cy="0"/>
          <a:chOff x="0" y="0"/>
          <a:chExt cx="0" cy="0"/>
        </a:xfrm>
      </p:grpSpPr>
      <p:sp>
        <p:nvSpPr>
          <p:cNvPr id="408" name="Google Shape;408;p61"/>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5.2.6 Saving and Restoring Registers</a:t>
            </a:r>
            <a:endParaRPr/>
          </a:p>
        </p:txBody>
      </p:sp>
      <p:sp>
        <p:nvSpPr>
          <p:cNvPr id="409" name="Google Shape;409;p61"/>
          <p:cNvSpPr txBox="1"/>
          <p:nvPr>
            <p:ph type="title"/>
          </p:nvPr>
        </p:nvSpPr>
        <p:spPr>
          <a:xfrm>
            <a:off x="166450" y="148677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400">
                <a:solidFill>
                  <a:srgbClr val="000000"/>
                </a:solidFill>
              </a:rPr>
              <a:t>Arraysum, ECX Y ESI son utilizados para aquellos procedimientos en el que se modifican los registros.  Aunque siempre debemos guardar nuestros registros para que no se </a:t>
            </a:r>
            <a:r>
              <a:rPr lang="es" sz="1400">
                <a:solidFill>
                  <a:srgbClr val="000000"/>
                </a:solidFill>
              </a:rPr>
              <a:t>sobreescriben. </a:t>
            </a:r>
            <a:endParaRPr sz="1400">
              <a:solidFill>
                <a:srgbClr val="000000"/>
              </a:solidFill>
            </a:endParaRPr>
          </a:p>
          <a:p>
            <a:pPr indent="0" lvl="0" marL="0" rtl="0" algn="l">
              <a:spcBef>
                <a:spcPts val="0"/>
              </a:spcBef>
              <a:spcAft>
                <a:spcPts val="0"/>
              </a:spcAft>
              <a:buNone/>
            </a:pPr>
            <a:r>
              <a:t/>
            </a:r>
            <a:endParaRPr sz="1400">
              <a:solidFill>
                <a:srgbClr val="000000"/>
              </a:solidFill>
            </a:endParaRPr>
          </a:p>
          <a:p>
            <a:pPr indent="0" lvl="0" marL="0" rtl="0" algn="l">
              <a:spcBef>
                <a:spcPts val="0"/>
              </a:spcBef>
              <a:spcAft>
                <a:spcPts val="0"/>
              </a:spcAft>
              <a:buNone/>
            </a:pPr>
            <a:r>
              <a:rPr lang="es" sz="1400">
                <a:solidFill>
                  <a:srgbClr val="000000"/>
                </a:solidFill>
              </a:rPr>
              <a:t>Operadores como USES Y PROC Permiten enumerar los registros que han sido modificados. y para ello se realiza dos cosas: </a:t>
            </a:r>
            <a:endParaRPr sz="1400">
              <a:solidFill>
                <a:srgbClr val="000000"/>
              </a:solidFill>
            </a:endParaRPr>
          </a:p>
          <a:p>
            <a:pPr indent="0" lvl="0" marL="0" rtl="0" algn="l">
              <a:spcBef>
                <a:spcPts val="0"/>
              </a:spcBef>
              <a:spcAft>
                <a:spcPts val="0"/>
              </a:spcAft>
              <a:buNone/>
            </a:pPr>
            <a:r>
              <a:t/>
            </a:r>
            <a:endParaRPr sz="1400">
              <a:solidFill>
                <a:srgbClr val="000000"/>
              </a:solidFill>
            </a:endParaRPr>
          </a:p>
          <a:p>
            <a:pPr indent="-317500" lvl="0" marL="457200" rtl="0" algn="l">
              <a:spcBef>
                <a:spcPts val="0"/>
              </a:spcBef>
              <a:spcAft>
                <a:spcPts val="0"/>
              </a:spcAft>
              <a:buClr>
                <a:srgbClr val="000000"/>
              </a:buClr>
              <a:buSzPts val="1400"/>
              <a:buAutoNum type="arabicPeriod"/>
            </a:pPr>
            <a:r>
              <a:rPr lang="es" sz="1400">
                <a:solidFill>
                  <a:srgbClr val="000000"/>
                </a:solidFill>
              </a:rPr>
              <a:t>Generar PUSH que es el que guarda los registros en la pila </a:t>
            </a:r>
            <a:endParaRPr sz="1400">
              <a:solidFill>
                <a:srgbClr val="000000"/>
              </a:solidFill>
            </a:endParaRPr>
          </a:p>
          <a:p>
            <a:pPr indent="-317500" lvl="0" marL="457200" rtl="0" algn="l">
              <a:spcBef>
                <a:spcPts val="0"/>
              </a:spcBef>
              <a:spcAft>
                <a:spcPts val="0"/>
              </a:spcAft>
              <a:buClr>
                <a:srgbClr val="000000"/>
              </a:buClr>
              <a:buSzPts val="1400"/>
              <a:buAutoNum type="arabicPeriod"/>
            </a:pPr>
            <a:r>
              <a:rPr lang="es" sz="1400">
                <a:solidFill>
                  <a:srgbClr val="000000"/>
                </a:solidFill>
              </a:rPr>
              <a:t>Generar instrucciones POP </a:t>
            </a:r>
            <a:r>
              <a:rPr lang="es" sz="1400">
                <a:solidFill>
                  <a:srgbClr val="000000"/>
                </a:solidFill>
              </a:rPr>
              <a:t> que restauran los valores del </a:t>
            </a:r>
            <a:r>
              <a:rPr lang="es" sz="1400">
                <a:solidFill>
                  <a:srgbClr val="000000"/>
                </a:solidFill>
              </a:rPr>
              <a:t>registro</a:t>
            </a:r>
            <a:r>
              <a:rPr lang="es" sz="1400">
                <a:solidFill>
                  <a:srgbClr val="000000"/>
                </a:solidFill>
              </a:rPr>
              <a:t> al final de procedimiento. </a:t>
            </a:r>
            <a:endParaRPr sz="1400">
              <a:solidFill>
                <a:srgbClr val="000000"/>
              </a:solidFill>
            </a:endParaRPr>
          </a:p>
          <a:p>
            <a:pPr indent="0" lvl="0" marL="457200" rtl="0" algn="l">
              <a:spcBef>
                <a:spcPts val="0"/>
              </a:spcBef>
              <a:spcAft>
                <a:spcPts val="0"/>
              </a:spcAft>
              <a:buNone/>
            </a:pPr>
            <a:r>
              <a:t/>
            </a:r>
            <a:endParaRPr sz="1400">
              <a:solidFill>
                <a:srgbClr val="000000"/>
              </a:solidFill>
            </a:endParaRPr>
          </a:p>
          <a:p>
            <a:pPr indent="0" lvl="0" marL="457200" rtl="0" algn="l">
              <a:spcBef>
                <a:spcPts val="0"/>
              </a:spcBef>
              <a:spcAft>
                <a:spcPts val="0"/>
              </a:spcAft>
              <a:buNone/>
            </a:pPr>
            <a:r>
              <a:rPr lang="es" sz="1400">
                <a:solidFill>
                  <a:srgbClr val="000000"/>
                </a:solidFill>
              </a:rPr>
              <a:t>Sin embargo hay una regla de guardar registros y sucede cuando en un procedimiento se devuelven valores en un registro. </a:t>
            </a:r>
            <a:endParaRPr sz="1400">
              <a:solidFill>
                <a:srgbClr val="000000"/>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 name="Shape 97"/>
        <p:cNvGrpSpPr/>
        <p:nvPr/>
      </p:nvGrpSpPr>
      <p:grpSpPr>
        <a:xfrm>
          <a:off x="0" y="0"/>
          <a:ext cx="0" cy="0"/>
          <a:chOff x="0" y="0"/>
          <a:chExt cx="0" cy="0"/>
        </a:xfrm>
      </p:grpSpPr>
      <p:pic>
        <p:nvPicPr>
          <p:cNvPr id="98" name="Google Shape;98;p17"/>
          <p:cNvPicPr preferRelativeResize="0"/>
          <p:nvPr/>
        </p:nvPicPr>
        <p:blipFill rotWithShape="1">
          <a:blip r:embed="rId3">
            <a:alphaModFix/>
          </a:blip>
          <a:srcRect b="2930" l="20968" r="23040" t="66128"/>
          <a:stretch/>
        </p:blipFill>
        <p:spPr>
          <a:xfrm>
            <a:off x="894075" y="1285875"/>
            <a:ext cx="6689174" cy="2079500"/>
          </a:xfrm>
          <a:prstGeom prst="rect">
            <a:avLst/>
          </a:prstGeom>
          <a:noFill/>
          <a:ln>
            <a:noFill/>
          </a:ln>
        </p:spPr>
      </p:pic>
      <p:pic>
        <p:nvPicPr>
          <p:cNvPr id="99" name="Google Shape;99;p17"/>
          <p:cNvPicPr preferRelativeResize="0"/>
          <p:nvPr/>
        </p:nvPicPr>
        <p:blipFill rotWithShape="1">
          <a:blip r:embed="rId4">
            <a:alphaModFix/>
          </a:blip>
          <a:srcRect b="66050" l="747" r="2136" t="12073"/>
          <a:stretch/>
        </p:blipFill>
        <p:spPr>
          <a:xfrm>
            <a:off x="131737" y="3948025"/>
            <a:ext cx="8880576" cy="1125149"/>
          </a:xfrm>
          <a:prstGeom prst="rect">
            <a:avLst/>
          </a:prstGeom>
          <a:noFill/>
          <a:ln>
            <a:noFill/>
          </a:ln>
        </p:spPr>
      </p:pic>
      <p:sp>
        <p:nvSpPr>
          <p:cNvPr id="100" name="Google Shape;100;p17"/>
          <p:cNvSpPr txBox="1"/>
          <p:nvPr/>
        </p:nvSpPr>
        <p:spPr>
          <a:xfrm>
            <a:off x="3150450" y="3501000"/>
            <a:ext cx="2843100" cy="31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1600">
                <a:latin typeface="Roboto"/>
                <a:ea typeface="Roboto"/>
                <a:cs typeface="Roboto"/>
                <a:sym typeface="Roboto"/>
              </a:rPr>
              <a:t>Tabla de verdad</a:t>
            </a:r>
            <a:endParaRPr sz="1600">
              <a:latin typeface="Roboto"/>
              <a:ea typeface="Roboto"/>
              <a:cs typeface="Roboto"/>
              <a:sym typeface="Roboto"/>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3" name="Shape 413"/>
        <p:cNvGrpSpPr/>
        <p:nvPr/>
      </p:nvGrpSpPr>
      <p:grpSpPr>
        <a:xfrm>
          <a:off x="0" y="0"/>
          <a:ext cx="0" cy="0"/>
          <a:chOff x="0" y="0"/>
          <a:chExt cx="0" cy="0"/>
        </a:xfrm>
      </p:grpSpPr>
      <p:sp>
        <p:nvSpPr>
          <p:cNvPr id="414" name="Google Shape;414;p62"/>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EJEMPLO: </a:t>
            </a:r>
            <a:endParaRPr/>
          </a:p>
        </p:txBody>
      </p:sp>
      <p:sp>
        <p:nvSpPr>
          <p:cNvPr id="415" name="Google Shape;415;p62"/>
          <p:cNvSpPr txBox="1"/>
          <p:nvPr>
            <p:ph type="title"/>
          </p:nvPr>
        </p:nvSpPr>
        <p:spPr>
          <a:xfrm>
            <a:off x="226000" y="1546300"/>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000000"/>
              </a:solidFill>
            </a:endParaRPr>
          </a:p>
          <a:p>
            <a:pPr indent="0" lvl="0" marL="0" rtl="0" algn="l">
              <a:spcBef>
                <a:spcPts val="0"/>
              </a:spcBef>
              <a:spcAft>
                <a:spcPts val="0"/>
              </a:spcAft>
              <a:buNone/>
            </a:pPr>
            <a:r>
              <a:rPr lang="es"/>
              <a:t>: </a:t>
            </a:r>
            <a:endParaRPr/>
          </a:p>
        </p:txBody>
      </p:sp>
      <p:pic>
        <p:nvPicPr>
          <p:cNvPr id="416" name="Google Shape;416;p62"/>
          <p:cNvPicPr preferRelativeResize="0"/>
          <p:nvPr/>
        </p:nvPicPr>
        <p:blipFill rotWithShape="1">
          <a:blip r:embed="rId3">
            <a:alphaModFix/>
          </a:blip>
          <a:srcRect b="20706" l="25044" r="52352" t="44690"/>
          <a:stretch/>
        </p:blipFill>
        <p:spPr>
          <a:xfrm>
            <a:off x="556050" y="1546300"/>
            <a:ext cx="3971827" cy="3420174"/>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0" name="Shape 420"/>
        <p:cNvGrpSpPr/>
        <p:nvPr/>
      </p:nvGrpSpPr>
      <p:grpSpPr>
        <a:xfrm>
          <a:off x="0" y="0"/>
          <a:ext cx="0" cy="0"/>
          <a:chOff x="0" y="0"/>
          <a:chExt cx="0" cy="0"/>
        </a:xfrm>
      </p:grpSpPr>
      <p:sp>
        <p:nvSpPr>
          <p:cNvPr id="421" name="Google Shape;421;p63"/>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5.3.1 Background Information</a:t>
            </a:r>
            <a:endParaRPr/>
          </a:p>
        </p:txBody>
      </p:sp>
      <p:sp>
        <p:nvSpPr>
          <p:cNvPr id="422" name="Google Shape;422;p63"/>
          <p:cNvSpPr txBox="1"/>
          <p:nvPr/>
        </p:nvSpPr>
        <p:spPr>
          <a:xfrm>
            <a:off x="510325" y="1377350"/>
            <a:ext cx="7601100" cy="288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800">
                <a:latin typeface="Roboto"/>
                <a:ea typeface="Roboto"/>
                <a:cs typeface="Roboto"/>
                <a:sym typeface="Roboto"/>
              </a:rPr>
              <a:t>Supongamos que un programa muestra una cadena en la ventana de la consola llamando a un procedimiento (o función) llamada WriteString. La fuente del programa debe contener una directiva PROTO que identifique el procedimiento WriteString:</a:t>
            </a:r>
            <a:endParaRPr sz="1800">
              <a:latin typeface="Roboto"/>
              <a:ea typeface="Roboto"/>
              <a:cs typeface="Roboto"/>
              <a:sym typeface="Roboto"/>
            </a:endParaRPr>
          </a:p>
          <a:p>
            <a:pPr indent="0" lvl="0" marL="0" rtl="0" algn="l">
              <a:spcBef>
                <a:spcPts val="0"/>
              </a:spcBef>
              <a:spcAft>
                <a:spcPts val="0"/>
              </a:spcAft>
              <a:buNone/>
            </a:pPr>
            <a:r>
              <a:t/>
            </a:r>
            <a:endParaRPr sz="1800">
              <a:latin typeface="Roboto"/>
              <a:ea typeface="Roboto"/>
              <a:cs typeface="Roboto"/>
              <a:sym typeface="Roboto"/>
            </a:endParaRPr>
          </a:p>
          <a:p>
            <a:pPr indent="0" lvl="0" marL="0" rtl="0" algn="l">
              <a:spcBef>
                <a:spcPts val="0"/>
              </a:spcBef>
              <a:spcAft>
                <a:spcPts val="0"/>
              </a:spcAft>
              <a:buNone/>
            </a:pPr>
            <a:r>
              <a:t/>
            </a:r>
            <a:endParaRPr sz="1800">
              <a:latin typeface="Roboto"/>
              <a:ea typeface="Roboto"/>
              <a:cs typeface="Roboto"/>
              <a:sym typeface="Roboto"/>
            </a:endParaRPr>
          </a:p>
          <a:p>
            <a:pPr indent="0" lvl="0" marL="0" rtl="0" algn="l">
              <a:spcBef>
                <a:spcPts val="0"/>
              </a:spcBef>
              <a:spcAft>
                <a:spcPts val="0"/>
              </a:spcAft>
              <a:buNone/>
            </a:pPr>
            <a:r>
              <a:rPr b="1" lang="es" sz="1800">
                <a:latin typeface="Roboto"/>
                <a:ea typeface="Roboto"/>
                <a:cs typeface="Roboto"/>
                <a:sym typeface="Roboto"/>
              </a:rPr>
              <a:t>WriteString proto</a:t>
            </a:r>
            <a:endParaRPr b="1" sz="1800">
              <a:latin typeface="Roboto"/>
              <a:ea typeface="Roboto"/>
              <a:cs typeface="Roboto"/>
              <a:sym typeface="Roboto"/>
            </a:endParaRPr>
          </a:p>
          <a:p>
            <a:pPr indent="0" lvl="0" marL="0" rtl="0" algn="l">
              <a:spcBef>
                <a:spcPts val="0"/>
              </a:spcBef>
              <a:spcAft>
                <a:spcPts val="0"/>
              </a:spcAft>
              <a:buNone/>
            </a:pPr>
            <a:r>
              <a:t/>
            </a:r>
            <a:endParaRPr b="1" sz="1800">
              <a:latin typeface="Roboto"/>
              <a:ea typeface="Roboto"/>
              <a:cs typeface="Roboto"/>
              <a:sym typeface="Roboto"/>
            </a:endParaRPr>
          </a:p>
          <a:p>
            <a:pPr indent="0" lvl="0" marL="0" rtl="0" algn="l">
              <a:spcBef>
                <a:spcPts val="0"/>
              </a:spcBef>
              <a:spcAft>
                <a:spcPts val="0"/>
              </a:spcAft>
              <a:buNone/>
            </a:pPr>
            <a:r>
              <a:rPr lang="es" sz="1800">
                <a:latin typeface="Roboto"/>
                <a:ea typeface="Roboto"/>
                <a:cs typeface="Roboto"/>
                <a:sym typeface="Roboto"/>
              </a:rPr>
              <a:t>A continuación, una instrucción CALL ejecuta WriteString:</a:t>
            </a:r>
            <a:endParaRPr sz="1800">
              <a:latin typeface="Roboto"/>
              <a:ea typeface="Roboto"/>
              <a:cs typeface="Roboto"/>
              <a:sym typeface="Roboto"/>
            </a:endParaRPr>
          </a:p>
          <a:p>
            <a:pPr indent="0" lvl="0" marL="0" rtl="0" algn="l">
              <a:spcBef>
                <a:spcPts val="0"/>
              </a:spcBef>
              <a:spcAft>
                <a:spcPts val="0"/>
              </a:spcAft>
              <a:buNone/>
            </a:pPr>
            <a:r>
              <a:t/>
            </a:r>
            <a:endParaRPr sz="1800">
              <a:latin typeface="Roboto"/>
              <a:ea typeface="Roboto"/>
              <a:cs typeface="Roboto"/>
              <a:sym typeface="Roboto"/>
            </a:endParaRPr>
          </a:p>
          <a:p>
            <a:pPr indent="0" lvl="0" marL="0" rtl="0" algn="l">
              <a:spcBef>
                <a:spcPts val="0"/>
              </a:spcBef>
              <a:spcAft>
                <a:spcPts val="0"/>
              </a:spcAft>
              <a:buNone/>
            </a:pPr>
            <a:r>
              <a:rPr b="1" lang="es" sz="1800">
                <a:latin typeface="Roboto"/>
                <a:ea typeface="Roboto"/>
                <a:cs typeface="Roboto"/>
                <a:sym typeface="Roboto"/>
              </a:rPr>
              <a:t>call WriteString</a:t>
            </a:r>
            <a:endParaRPr b="1" sz="1800">
              <a:latin typeface="Roboto"/>
              <a:ea typeface="Roboto"/>
              <a:cs typeface="Roboto"/>
              <a:sym typeface="Roboto"/>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6" name="Shape 426"/>
        <p:cNvGrpSpPr/>
        <p:nvPr/>
      </p:nvGrpSpPr>
      <p:grpSpPr>
        <a:xfrm>
          <a:off x="0" y="0"/>
          <a:ext cx="0" cy="0"/>
          <a:chOff x="0" y="0"/>
          <a:chExt cx="0" cy="0"/>
        </a:xfrm>
      </p:grpSpPr>
      <p:sp>
        <p:nvSpPr>
          <p:cNvPr id="427" name="Google Shape;427;p64"/>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5.3.1 Background Information</a:t>
            </a:r>
            <a:endParaRPr/>
          </a:p>
          <a:p>
            <a:pPr indent="0" lvl="0" marL="0" rtl="0" algn="l">
              <a:spcBef>
                <a:spcPts val="0"/>
              </a:spcBef>
              <a:spcAft>
                <a:spcPts val="0"/>
              </a:spcAft>
              <a:buNone/>
            </a:pPr>
            <a:r>
              <a:t/>
            </a:r>
            <a:endParaRPr/>
          </a:p>
        </p:txBody>
      </p:sp>
      <p:sp>
        <p:nvSpPr>
          <p:cNvPr id="428" name="Google Shape;428;p64"/>
          <p:cNvSpPr txBox="1"/>
          <p:nvPr/>
        </p:nvSpPr>
        <p:spPr>
          <a:xfrm>
            <a:off x="389450" y="1907000"/>
            <a:ext cx="8178600" cy="255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1800">
                <a:latin typeface="Roboto"/>
                <a:ea typeface="Roboto"/>
                <a:cs typeface="Roboto"/>
                <a:sym typeface="Roboto"/>
              </a:rPr>
              <a:t>Opciones de comando de vinculador (Linker Command Options)</a:t>
            </a:r>
            <a:endParaRPr b="1" sz="1800">
              <a:latin typeface="Roboto"/>
              <a:ea typeface="Roboto"/>
              <a:cs typeface="Roboto"/>
              <a:sym typeface="Roboto"/>
            </a:endParaRPr>
          </a:p>
          <a:p>
            <a:pPr indent="0" lvl="0" marL="0" rtl="0" algn="l">
              <a:spcBef>
                <a:spcPts val="0"/>
              </a:spcBef>
              <a:spcAft>
                <a:spcPts val="0"/>
              </a:spcAft>
              <a:buNone/>
            </a:pPr>
            <a:r>
              <a:rPr lang="es" sz="1800">
                <a:latin typeface="Roboto"/>
                <a:ea typeface="Roboto"/>
                <a:cs typeface="Roboto"/>
                <a:sym typeface="Roboto"/>
              </a:rPr>
              <a:t>La utilidad de enlace (linker utility) combina el archivo de objetos de un programa con uno o más archivos de objetos y bibliotecas de enlaces. El siguiente comando, por ejemplo, vincula hello.obj a las bibliotecas irvine32.lib y kernel32.lib:</a:t>
            </a:r>
            <a:endParaRPr sz="1800">
              <a:latin typeface="Roboto"/>
              <a:ea typeface="Roboto"/>
              <a:cs typeface="Roboto"/>
              <a:sym typeface="Roboto"/>
            </a:endParaRPr>
          </a:p>
          <a:p>
            <a:pPr indent="0" lvl="0" marL="0" rtl="0" algn="l">
              <a:spcBef>
                <a:spcPts val="0"/>
              </a:spcBef>
              <a:spcAft>
                <a:spcPts val="0"/>
              </a:spcAft>
              <a:buNone/>
            </a:pPr>
            <a:r>
              <a:t/>
            </a:r>
            <a:endParaRPr sz="1800">
              <a:latin typeface="Roboto"/>
              <a:ea typeface="Roboto"/>
              <a:cs typeface="Roboto"/>
              <a:sym typeface="Roboto"/>
            </a:endParaRPr>
          </a:p>
          <a:p>
            <a:pPr indent="0" lvl="0" marL="0" rtl="0" algn="l">
              <a:spcBef>
                <a:spcPts val="0"/>
              </a:spcBef>
              <a:spcAft>
                <a:spcPts val="0"/>
              </a:spcAft>
              <a:buNone/>
            </a:pPr>
            <a:r>
              <a:rPr lang="es" sz="1800">
                <a:latin typeface="Roboto"/>
                <a:ea typeface="Roboto"/>
                <a:cs typeface="Roboto"/>
                <a:sym typeface="Roboto"/>
              </a:rPr>
              <a:t>enlace hello.obj irvine32.lib kernel32.lib</a:t>
            </a:r>
            <a:endParaRPr sz="1800">
              <a:latin typeface="Roboto"/>
              <a:ea typeface="Roboto"/>
              <a:cs typeface="Roboto"/>
              <a:sym typeface="Roboto"/>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2" name="Shape 432"/>
        <p:cNvGrpSpPr/>
        <p:nvPr/>
      </p:nvGrpSpPr>
      <p:grpSpPr>
        <a:xfrm>
          <a:off x="0" y="0"/>
          <a:ext cx="0" cy="0"/>
          <a:chOff x="0" y="0"/>
          <a:chExt cx="0" cy="0"/>
        </a:xfrm>
      </p:grpSpPr>
      <p:sp>
        <p:nvSpPr>
          <p:cNvPr id="433" name="Google Shape;433;p65"/>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5.4.1 Motivation for Creating the Library</a:t>
            </a:r>
            <a:endParaRPr/>
          </a:p>
        </p:txBody>
      </p:sp>
      <p:sp>
        <p:nvSpPr>
          <p:cNvPr id="434" name="Google Shape;434;p65"/>
          <p:cNvSpPr txBox="1"/>
          <p:nvPr/>
        </p:nvSpPr>
        <p:spPr>
          <a:xfrm>
            <a:off x="238900" y="1545850"/>
            <a:ext cx="8755200" cy="1798800"/>
          </a:xfrm>
          <a:prstGeom prst="rect">
            <a:avLst/>
          </a:prstGeom>
          <a:noFill/>
          <a:ln>
            <a:noFill/>
          </a:ln>
        </p:spPr>
        <p:txBody>
          <a:bodyPr anchorCtr="0" anchor="t" bIns="91425" lIns="91425" spcFirstLastPara="1" rIns="91425" wrap="square" tIns="91425">
            <a:noAutofit/>
          </a:bodyPr>
          <a:lstStyle/>
          <a:p>
            <a:pPr indent="0" lvl="0" marL="0" marR="38100" rtl="0" algn="l">
              <a:lnSpc>
                <a:spcPct val="128571"/>
              </a:lnSpc>
              <a:spcBef>
                <a:spcPts val="0"/>
              </a:spcBef>
              <a:spcAft>
                <a:spcPts val="0"/>
              </a:spcAft>
              <a:buNone/>
            </a:pPr>
            <a:r>
              <a:rPr lang="es">
                <a:solidFill>
                  <a:srgbClr val="222222"/>
                </a:solidFill>
                <a:highlight>
                  <a:srgbClr val="F8F9FA"/>
                </a:highlight>
              </a:rPr>
              <a:t>No existe una biblioteca estándar aprobada por Microsoft para la programación en lenguaje ensamblador.</a:t>
            </a:r>
            <a:endParaRPr>
              <a:solidFill>
                <a:srgbClr val="222222"/>
              </a:solidFill>
              <a:highlight>
                <a:srgbClr val="F8F9FA"/>
              </a:highlight>
            </a:endParaRPr>
          </a:p>
          <a:p>
            <a:pPr indent="0" lvl="0" marL="0" rtl="0" algn="l">
              <a:spcBef>
                <a:spcPts val="0"/>
              </a:spcBef>
              <a:spcAft>
                <a:spcPts val="0"/>
              </a:spcAft>
              <a:buNone/>
            </a:pPr>
            <a:r>
              <a:rPr lang="es">
                <a:highlight>
                  <a:srgbClr val="FFFFFF"/>
                </a:highlight>
              </a:rPr>
              <a:t>Los programadores comenzaron a escribir lenguaje ensamblador para procesadores x86 a principios de la década de 1980, MSDOS era el sistema operativo más utilizado. Estos programas de 16 bits pudieron llamar a las funciones de MSDOS (conocidas como servicios INT 21h) para realizar una entrada / salida simple. </a:t>
            </a:r>
            <a:endParaRPr>
              <a:latin typeface="Roboto"/>
              <a:ea typeface="Roboto"/>
              <a:cs typeface="Roboto"/>
              <a:sym typeface="Roboto"/>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8" name="Shape 438"/>
        <p:cNvGrpSpPr/>
        <p:nvPr/>
      </p:nvGrpSpPr>
      <p:grpSpPr>
        <a:xfrm>
          <a:off x="0" y="0"/>
          <a:ext cx="0" cy="0"/>
          <a:chOff x="0" y="0"/>
          <a:chExt cx="0" cy="0"/>
        </a:xfrm>
      </p:grpSpPr>
      <p:sp>
        <p:nvSpPr>
          <p:cNvPr id="439" name="Google Shape;439;p66"/>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5.4.2 Overview</a:t>
            </a:r>
            <a:endParaRPr/>
          </a:p>
        </p:txBody>
      </p:sp>
      <p:sp>
        <p:nvSpPr>
          <p:cNvPr id="440" name="Google Shape;440;p66"/>
          <p:cNvSpPr txBox="1"/>
          <p:nvPr/>
        </p:nvSpPr>
        <p:spPr>
          <a:xfrm>
            <a:off x="374700" y="1312125"/>
            <a:ext cx="8457600" cy="38313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Roboto"/>
              <a:buChar char="●"/>
            </a:pPr>
            <a:r>
              <a:rPr lang="es">
                <a:latin typeface="Roboto"/>
                <a:ea typeface="Roboto"/>
                <a:cs typeface="Roboto"/>
                <a:sym typeface="Roboto"/>
              </a:rPr>
              <a:t>Ventana de Comandos: </a:t>
            </a:r>
            <a:endParaRPr>
              <a:latin typeface="Roboto"/>
              <a:ea typeface="Roboto"/>
              <a:cs typeface="Roboto"/>
              <a:sym typeface="Roboto"/>
            </a:endParaRPr>
          </a:p>
          <a:p>
            <a:pPr indent="-317500" lvl="1" marL="914400" rtl="0" algn="l">
              <a:spcBef>
                <a:spcPts val="0"/>
              </a:spcBef>
              <a:spcAft>
                <a:spcPts val="0"/>
              </a:spcAft>
              <a:buSzPts val="1400"/>
              <a:buFont typeface="Roboto"/>
              <a:buChar char="○"/>
            </a:pPr>
            <a:r>
              <a:rPr lang="es">
                <a:latin typeface="Roboto"/>
                <a:ea typeface="Roboto"/>
                <a:cs typeface="Roboto"/>
                <a:sym typeface="Roboto"/>
              </a:rPr>
              <a:t>Es una ventana solo de texto.</a:t>
            </a:r>
            <a:endParaRPr>
              <a:latin typeface="Roboto"/>
              <a:ea typeface="Roboto"/>
              <a:cs typeface="Roboto"/>
              <a:sym typeface="Roboto"/>
            </a:endParaRPr>
          </a:p>
          <a:p>
            <a:pPr indent="-317500" lvl="1" marL="914400" rtl="0" algn="just">
              <a:spcBef>
                <a:spcPts val="0"/>
              </a:spcBef>
              <a:spcAft>
                <a:spcPts val="0"/>
              </a:spcAft>
              <a:buSzPts val="1400"/>
              <a:buFont typeface="Roboto"/>
              <a:buChar char="○"/>
            </a:pPr>
            <a:r>
              <a:rPr lang="es">
                <a:latin typeface="Roboto"/>
                <a:ea typeface="Roboto"/>
                <a:cs typeface="Roboto"/>
                <a:sym typeface="Roboto"/>
              </a:rPr>
              <a:t>Es una forma de realizar acciones avanzadas mediante comandos de texto.</a:t>
            </a:r>
            <a:endParaRPr>
              <a:latin typeface="Roboto"/>
              <a:ea typeface="Roboto"/>
              <a:cs typeface="Roboto"/>
              <a:sym typeface="Roboto"/>
            </a:endParaRPr>
          </a:p>
          <a:p>
            <a:pPr indent="-317500" lvl="1" marL="914400" rtl="0" algn="just">
              <a:spcBef>
                <a:spcPts val="0"/>
              </a:spcBef>
              <a:spcAft>
                <a:spcPts val="0"/>
              </a:spcAft>
              <a:buSzPts val="1400"/>
              <a:buFont typeface="Roboto"/>
              <a:buChar char="○"/>
            </a:pPr>
            <a:r>
              <a:rPr lang="es">
                <a:latin typeface="Roboto"/>
                <a:ea typeface="Roboto"/>
                <a:cs typeface="Roboto"/>
                <a:sym typeface="Roboto"/>
              </a:rPr>
              <a:t>Usando el comando “mode” se puede modificar el número de líneas y columnas.</a:t>
            </a:r>
            <a:endParaRPr>
              <a:latin typeface="Roboto"/>
              <a:ea typeface="Roboto"/>
              <a:cs typeface="Roboto"/>
              <a:sym typeface="Roboto"/>
            </a:endParaRPr>
          </a:p>
          <a:p>
            <a:pPr indent="457200" lvl="0" marL="1828800" rtl="0" algn="l">
              <a:spcBef>
                <a:spcPts val="0"/>
              </a:spcBef>
              <a:spcAft>
                <a:spcPts val="0"/>
              </a:spcAft>
              <a:buNone/>
            </a:pPr>
            <a:r>
              <a:rPr lang="es">
                <a:latin typeface="Roboto"/>
                <a:ea typeface="Roboto"/>
                <a:cs typeface="Roboto"/>
                <a:sym typeface="Roboto"/>
              </a:rPr>
              <a:t>mode con cols=40 lines=30</a:t>
            </a:r>
            <a:endParaRPr>
              <a:latin typeface="Roboto"/>
              <a:ea typeface="Roboto"/>
              <a:cs typeface="Roboto"/>
              <a:sym typeface="Roboto"/>
            </a:endParaRPr>
          </a:p>
          <a:p>
            <a:pPr indent="-317500" lvl="0" marL="457200" rtl="0" algn="just">
              <a:spcBef>
                <a:spcPts val="0"/>
              </a:spcBef>
              <a:spcAft>
                <a:spcPts val="0"/>
              </a:spcAft>
              <a:buSzPts val="1400"/>
              <a:buFont typeface="Roboto"/>
              <a:buChar char="●"/>
            </a:pPr>
            <a:r>
              <a:rPr lang="es">
                <a:latin typeface="Roboto"/>
                <a:ea typeface="Roboto"/>
                <a:cs typeface="Roboto"/>
                <a:sym typeface="Roboto"/>
              </a:rPr>
              <a:t>File handle:</a:t>
            </a:r>
            <a:endParaRPr>
              <a:latin typeface="Roboto"/>
              <a:ea typeface="Roboto"/>
              <a:cs typeface="Roboto"/>
              <a:sym typeface="Roboto"/>
            </a:endParaRPr>
          </a:p>
          <a:p>
            <a:pPr indent="-317500" lvl="1" marL="914400" rtl="0" algn="just">
              <a:spcBef>
                <a:spcPts val="0"/>
              </a:spcBef>
              <a:spcAft>
                <a:spcPts val="0"/>
              </a:spcAft>
              <a:buSzPts val="1400"/>
              <a:buFont typeface="Roboto"/>
              <a:buChar char="○"/>
            </a:pPr>
            <a:r>
              <a:rPr lang="es">
                <a:latin typeface="Roboto"/>
                <a:ea typeface="Roboto"/>
                <a:cs typeface="Roboto"/>
                <a:sym typeface="Roboto"/>
              </a:rPr>
              <a:t>Es un entero de 32 bits utilizado por el sistema operativo Windows para identificar un archivo que está abierto actualmente.</a:t>
            </a:r>
            <a:endParaRPr>
              <a:latin typeface="Roboto"/>
              <a:ea typeface="Roboto"/>
              <a:cs typeface="Roboto"/>
              <a:sym typeface="Roboto"/>
            </a:endParaRPr>
          </a:p>
          <a:p>
            <a:pPr indent="-317500" lvl="1" marL="914400" rtl="0" algn="just">
              <a:spcBef>
                <a:spcPts val="0"/>
              </a:spcBef>
              <a:spcAft>
                <a:spcPts val="0"/>
              </a:spcAft>
              <a:buSzPts val="1400"/>
              <a:buFont typeface="Roboto"/>
              <a:buChar char="○"/>
            </a:pPr>
            <a:r>
              <a:rPr lang="es">
                <a:latin typeface="Roboto"/>
                <a:ea typeface="Roboto"/>
                <a:cs typeface="Roboto"/>
                <a:sym typeface="Roboto"/>
              </a:rPr>
              <a:t>Cuando un programa llama a un servicio de Windows para abrir o crear un archivo, el sistema operativo crea un nuevo identificador de archivo y lo pone a disposición del programa. </a:t>
            </a:r>
            <a:endParaRPr>
              <a:latin typeface="Roboto"/>
              <a:ea typeface="Roboto"/>
              <a:cs typeface="Roboto"/>
              <a:sym typeface="Roboto"/>
            </a:endParaRPr>
          </a:p>
          <a:p>
            <a:pPr indent="-317500" lvl="1" marL="914400" rtl="0" algn="just">
              <a:spcBef>
                <a:spcPts val="0"/>
              </a:spcBef>
              <a:spcAft>
                <a:spcPts val="0"/>
              </a:spcAft>
              <a:buSzPts val="1400"/>
              <a:buFont typeface="Roboto"/>
              <a:buChar char="○"/>
            </a:pPr>
            <a:r>
              <a:rPr lang="es">
                <a:latin typeface="Roboto"/>
                <a:ea typeface="Roboto"/>
                <a:cs typeface="Roboto"/>
                <a:sym typeface="Roboto"/>
              </a:rPr>
              <a:t>Cada vez que llame a un método de servicio del sistema operativo para leer o escribir en el archivo, debe pasar el mismo identificador de archivo como parámetro al método de servicio.</a:t>
            </a:r>
            <a:endParaRPr>
              <a:latin typeface="Roboto"/>
              <a:ea typeface="Roboto"/>
              <a:cs typeface="Roboto"/>
              <a:sym typeface="Roboto"/>
            </a:endParaRPr>
          </a:p>
          <a:p>
            <a:pPr indent="-317500" lvl="1" marL="914400" rtl="0" algn="just">
              <a:spcBef>
                <a:spcPts val="0"/>
              </a:spcBef>
              <a:spcAft>
                <a:spcPts val="0"/>
              </a:spcAft>
              <a:buSzPts val="1400"/>
              <a:buFont typeface="Roboto"/>
              <a:buChar char="○"/>
            </a:pPr>
            <a:r>
              <a:rPr lang="es">
                <a:latin typeface="Roboto"/>
                <a:ea typeface="Roboto"/>
                <a:cs typeface="Roboto"/>
                <a:sym typeface="Roboto"/>
              </a:rPr>
              <a:t>Si un programa llama a procedimientos en la biblioteca Irvine32, siempre debe insertar valores de 32 bits en la pila de tiempo de ejecución; si no lo hace, las funciones de la consola Win32 llamadas por la biblioteca no funcionarán correctamente.</a:t>
            </a:r>
            <a:endParaRPr>
              <a:latin typeface="Roboto"/>
              <a:ea typeface="Roboto"/>
              <a:cs typeface="Roboto"/>
              <a:sym typeface="Roboto"/>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4" name="Shape 444"/>
        <p:cNvGrpSpPr/>
        <p:nvPr/>
      </p:nvGrpSpPr>
      <p:grpSpPr>
        <a:xfrm>
          <a:off x="0" y="0"/>
          <a:ext cx="0" cy="0"/>
          <a:chOff x="0" y="0"/>
          <a:chExt cx="0" cy="0"/>
        </a:xfrm>
      </p:grpSpPr>
      <p:sp>
        <p:nvSpPr>
          <p:cNvPr id="445" name="Google Shape;445;p67"/>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5.4.3 Individual Procedure Descriptions</a:t>
            </a:r>
            <a:endParaRPr/>
          </a:p>
        </p:txBody>
      </p:sp>
      <p:sp>
        <p:nvSpPr>
          <p:cNvPr id="446" name="Google Shape;446;p67"/>
          <p:cNvSpPr txBox="1"/>
          <p:nvPr/>
        </p:nvSpPr>
        <p:spPr>
          <a:xfrm>
            <a:off x="230775" y="1384575"/>
            <a:ext cx="8667900" cy="349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latin typeface="Roboto"/>
                <a:ea typeface="Roboto"/>
                <a:cs typeface="Roboto"/>
                <a:sym typeface="Roboto"/>
              </a:rPr>
              <a:t>Uso de los procedimientos en la biblioteca Irvine32, se omiten los más avanzados. se llaman con </a:t>
            </a:r>
            <a:r>
              <a:rPr b="1" lang="es">
                <a:latin typeface="Roboto"/>
                <a:ea typeface="Roboto"/>
                <a:cs typeface="Roboto"/>
                <a:sym typeface="Roboto"/>
              </a:rPr>
              <a:t>call</a:t>
            </a:r>
            <a:r>
              <a:rPr lang="es">
                <a:latin typeface="Roboto"/>
                <a:ea typeface="Roboto"/>
                <a:cs typeface="Roboto"/>
                <a:sym typeface="Roboto"/>
              </a:rPr>
              <a:t>.</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rPr b="1" lang="es">
                <a:latin typeface="Roboto"/>
                <a:ea typeface="Roboto"/>
                <a:cs typeface="Roboto"/>
                <a:sym typeface="Roboto"/>
              </a:rPr>
              <a:t>CloseFile</a:t>
            </a:r>
            <a:r>
              <a:rPr lang="es">
                <a:latin typeface="Roboto"/>
                <a:ea typeface="Roboto"/>
                <a:cs typeface="Roboto"/>
                <a:sym typeface="Roboto"/>
              </a:rPr>
              <a:t>: cierra un archivo previamente creado o abierto. El retorno al Acumulador Extendido </a:t>
            </a:r>
            <a:r>
              <a:rPr b="1" lang="es">
                <a:latin typeface="Roboto"/>
                <a:ea typeface="Roboto"/>
                <a:cs typeface="Roboto"/>
                <a:sym typeface="Roboto"/>
              </a:rPr>
              <a:t>NO </a:t>
            </a:r>
            <a:r>
              <a:rPr lang="es">
                <a:latin typeface="Roboto"/>
                <a:ea typeface="Roboto"/>
                <a:cs typeface="Roboto"/>
                <a:sym typeface="Roboto"/>
              </a:rPr>
              <a:t>será cero.</a:t>
            </a:r>
            <a:endParaRPr>
              <a:latin typeface="Roboto"/>
              <a:ea typeface="Roboto"/>
              <a:cs typeface="Roboto"/>
              <a:sym typeface="Roboto"/>
            </a:endParaRPr>
          </a:p>
          <a:p>
            <a:pPr indent="0" lvl="0" marL="0" rtl="0" algn="l">
              <a:spcBef>
                <a:spcPts val="0"/>
              </a:spcBef>
              <a:spcAft>
                <a:spcPts val="0"/>
              </a:spcAft>
              <a:buNone/>
            </a:pPr>
            <a:r>
              <a:rPr b="1" lang="es">
                <a:latin typeface="Roboto"/>
                <a:ea typeface="Roboto"/>
                <a:cs typeface="Roboto"/>
                <a:sym typeface="Roboto"/>
              </a:rPr>
              <a:t>Clscr</a:t>
            </a:r>
            <a:r>
              <a:rPr lang="es">
                <a:latin typeface="Roboto"/>
                <a:ea typeface="Roboto"/>
                <a:cs typeface="Roboto"/>
                <a:sym typeface="Roboto"/>
              </a:rPr>
              <a:t>: limpia la consola. Se llama al inicio y al final de un programa.</a:t>
            </a:r>
            <a:endParaRPr>
              <a:latin typeface="Roboto"/>
              <a:ea typeface="Roboto"/>
              <a:cs typeface="Roboto"/>
              <a:sym typeface="Roboto"/>
            </a:endParaRPr>
          </a:p>
          <a:p>
            <a:pPr indent="0" lvl="0" marL="0" rtl="0" algn="l">
              <a:spcBef>
                <a:spcPts val="0"/>
              </a:spcBef>
              <a:spcAft>
                <a:spcPts val="0"/>
              </a:spcAft>
              <a:buNone/>
            </a:pPr>
            <a:r>
              <a:rPr b="1" lang="es">
                <a:latin typeface="Roboto"/>
                <a:ea typeface="Roboto"/>
                <a:cs typeface="Roboto"/>
                <a:sym typeface="Roboto"/>
              </a:rPr>
              <a:t>CreateOutputFile</a:t>
            </a:r>
            <a:r>
              <a:rPr lang="es">
                <a:latin typeface="Roboto"/>
                <a:ea typeface="Roboto"/>
                <a:cs typeface="Roboto"/>
                <a:sym typeface="Roboto"/>
              </a:rPr>
              <a:t>: Crea un archivo en disco y lo abre para escritura.</a:t>
            </a:r>
            <a:endParaRPr>
              <a:latin typeface="Roboto"/>
              <a:ea typeface="Roboto"/>
              <a:cs typeface="Roboto"/>
              <a:sym typeface="Roboto"/>
            </a:endParaRPr>
          </a:p>
          <a:p>
            <a:pPr indent="0" lvl="0" marL="0" rtl="0" algn="l">
              <a:spcBef>
                <a:spcPts val="0"/>
              </a:spcBef>
              <a:spcAft>
                <a:spcPts val="0"/>
              </a:spcAft>
              <a:buNone/>
            </a:pPr>
            <a:r>
              <a:rPr b="1" lang="es">
                <a:latin typeface="Roboto"/>
                <a:ea typeface="Roboto"/>
                <a:cs typeface="Roboto"/>
                <a:sym typeface="Roboto"/>
              </a:rPr>
              <a:t>Crlf</a:t>
            </a:r>
            <a:r>
              <a:rPr lang="es">
                <a:latin typeface="Roboto"/>
                <a:ea typeface="Roboto"/>
                <a:cs typeface="Roboto"/>
                <a:sym typeface="Roboto"/>
              </a:rPr>
              <a:t>: (por CarriageReturn LineFeed) Esto avanza el cursor al principio de la siguiente </a:t>
            </a:r>
            <a:r>
              <a:rPr lang="es">
                <a:latin typeface="Roboto"/>
                <a:ea typeface="Roboto"/>
                <a:cs typeface="Roboto"/>
                <a:sym typeface="Roboto"/>
              </a:rPr>
              <a:t>línea</a:t>
            </a:r>
            <a:r>
              <a:rPr lang="es">
                <a:latin typeface="Roboto"/>
                <a:ea typeface="Roboto"/>
                <a:cs typeface="Roboto"/>
                <a:sym typeface="Roboto"/>
              </a:rPr>
              <a:t> en la consola.</a:t>
            </a:r>
            <a:endParaRPr>
              <a:latin typeface="Roboto"/>
              <a:ea typeface="Roboto"/>
              <a:cs typeface="Roboto"/>
              <a:sym typeface="Roboto"/>
            </a:endParaRPr>
          </a:p>
          <a:p>
            <a:pPr indent="0" lvl="0" marL="0" rtl="0" algn="l">
              <a:spcBef>
                <a:spcPts val="0"/>
              </a:spcBef>
              <a:spcAft>
                <a:spcPts val="0"/>
              </a:spcAft>
              <a:buNone/>
            </a:pPr>
            <a:r>
              <a:rPr b="1" lang="es">
                <a:latin typeface="Roboto"/>
                <a:ea typeface="Roboto"/>
                <a:cs typeface="Roboto"/>
                <a:sym typeface="Roboto"/>
              </a:rPr>
              <a:t>Delay</a:t>
            </a:r>
            <a:r>
              <a:rPr lang="es">
                <a:latin typeface="Roboto"/>
                <a:ea typeface="Roboto"/>
                <a:cs typeface="Roboto"/>
                <a:sym typeface="Roboto"/>
              </a:rPr>
              <a:t>: Pausa el programa por el </a:t>
            </a:r>
            <a:r>
              <a:rPr lang="es">
                <a:latin typeface="Roboto"/>
                <a:ea typeface="Roboto"/>
                <a:cs typeface="Roboto"/>
                <a:sym typeface="Roboto"/>
              </a:rPr>
              <a:t>número</a:t>
            </a:r>
            <a:r>
              <a:rPr lang="es">
                <a:latin typeface="Roboto"/>
                <a:ea typeface="Roboto"/>
                <a:cs typeface="Roboto"/>
                <a:sym typeface="Roboto"/>
              </a:rPr>
              <a:t> indicado de milisegundos.</a:t>
            </a:r>
            <a:endParaRPr>
              <a:latin typeface="Roboto"/>
              <a:ea typeface="Roboto"/>
              <a:cs typeface="Roboto"/>
              <a:sym typeface="Roboto"/>
            </a:endParaRPr>
          </a:p>
          <a:p>
            <a:pPr indent="0" lvl="0" marL="0" rtl="0" algn="l">
              <a:spcBef>
                <a:spcPts val="0"/>
              </a:spcBef>
              <a:spcAft>
                <a:spcPts val="0"/>
              </a:spcAft>
              <a:buNone/>
            </a:pPr>
            <a:r>
              <a:rPr b="1" lang="es">
                <a:latin typeface="Roboto"/>
                <a:ea typeface="Roboto"/>
                <a:cs typeface="Roboto"/>
                <a:sym typeface="Roboto"/>
              </a:rPr>
              <a:t>DumpMem</a:t>
            </a:r>
            <a:r>
              <a:rPr lang="es">
                <a:latin typeface="Roboto"/>
                <a:ea typeface="Roboto"/>
                <a:cs typeface="Roboto"/>
                <a:sym typeface="Roboto"/>
              </a:rPr>
              <a:t>: Escribe un intervalo de memoria en la ventana de consola en hexadecimal.</a:t>
            </a:r>
            <a:endParaRPr>
              <a:latin typeface="Roboto"/>
              <a:ea typeface="Roboto"/>
              <a:cs typeface="Roboto"/>
              <a:sym typeface="Roboto"/>
            </a:endParaRPr>
          </a:p>
          <a:p>
            <a:pPr indent="0" lvl="0" marL="0" rtl="0" algn="l">
              <a:spcBef>
                <a:spcPts val="0"/>
              </a:spcBef>
              <a:spcAft>
                <a:spcPts val="0"/>
              </a:spcAft>
              <a:buNone/>
            </a:pPr>
            <a:r>
              <a:rPr b="1" lang="es">
                <a:latin typeface="Roboto"/>
                <a:ea typeface="Roboto"/>
                <a:cs typeface="Roboto"/>
                <a:sym typeface="Roboto"/>
              </a:rPr>
              <a:t>DumpRegs</a:t>
            </a:r>
            <a:r>
              <a:rPr lang="es">
                <a:latin typeface="Roboto"/>
                <a:ea typeface="Roboto"/>
                <a:cs typeface="Roboto"/>
                <a:sym typeface="Roboto"/>
              </a:rPr>
              <a:t>: muestra un volcado hexadecimal de los registros </a:t>
            </a:r>
            <a:r>
              <a:rPr lang="es" sz="1200">
                <a:latin typeface="Roboto"/>
                <a:ea typeface="Roboto"/>
                <a:cs typeface="Roboto"/>
                <a:sym typeface="Roboto"/>
              </a:rPr>
              <a:t>EAX, EBX, ECX, EDX, ESI, EDI, EBP, ESP, EIP, y EFL.</a:t>
            </a:r>
            <a:endParaRPr b="1" sz="1200">
              <a:latin typeface="Roboto"/>
              <a:ea typeface="Roboto"/>
              <a:cs typeface="Roboto"/>
              <a:sym typeface="Roboto"/>
            </a:endParaRPr>
          </a:p>
          <a:p>
            <a:pPr indent="0" lvl="0" marL="0" rtl="0" algn="l">
              <a:spcBef>
                <a:spcPts val="0"/>
              </a:spcBef>
              <a:spcAft>
                <a:spcPts val="0"/>
              </a:spcAft>
              <a:buNone/>
            </a:pPr>
            <a:r>
              <a:rPr b="1" lang="es">
                <a:latin typeface="Roboto"/>
                <a:ea typeface="Roboto"/>
                <a:cs typeface="Roboto"/>
                <a:sym typeface="Roboto"/>
              </a:rPr>
              <a:t>GetCommandTail</a:t>
            </a:r>
            <a:r>
              <a:rPr lang="es">
                <a:latin typeface="Roboto"/>
                <a:ea typeface="Roboto"/>
                <a:cs typeface="Roboto"/>
                <a:sym typeface="Roboto"/>
              </a:rPr>
              <a:t>: copia la </a:t>
            </a:r>
            <a:r>
              <a:rPr lang="es">
                <a:latin typeface="Roboto"/>
                <a:ea typeface="Roboto"/>
                <a:cs typeface="Roboto"/>
                <a:sym typeface="Roboto"/>
              </a:rPr>
              <a:t>línea</a:t>
            </a:r>
            <a:r>
              <a:rPr lang="es">
                <a:latin typeface="Roboto"/>
                <a:ea typeface="Roboto"/>
                <a:cs typeface="Roboto"/>
                <a:sym typeface="Roboto"/>
              </a:rPr>
              <a:t> de comandos del programa a una cadena terminada en “\0”, si no hubo comandos se activa una bandera de carry, o se desactiva por lo contrario.</a:t>
            </a:r>
            <a:endParaRPr>
              <a:latin typeface="Roboto"/>
              <a:ea typeface="Roboto"/>
              <a:cs typeface="Roboto"/>
              <a:sym typeface="Roboto"/>
            </a:endParaRPr>
          </a:p>
          <a:p>
            <a:pPr indent="0" lvl="0" marL="0" rtl="0" algn="l">
              <a:spcBef>
                <a:spcPts val="0"/>
              </a:spcBef>
              <a:spcAft>
                <a:spcPts val="0"/>
              </a:spcAft>
              <a:buNone/>
            </a:pPr>
            <a:r>
              <a:rPr b="1" lang="es">
                <a:latin typeface="Roboto"/>
                <a:ea typeface="Roboto"/>
                <a:cs typeface="Roboto"/>
                <a:sym typeface="Roboto"/>
              </a:rPr>
              <a:t>GetMaxXY</a:t>
            </a:r>
            <a:r>
              <a:rPr lang="es">
                <a:latin typeface="Roboto"/>
                <a:ea typeface="Roboto"/>
                <a:cs typeface="Roboto"/>
                <a:sym typeface="Roboto"/>
              </a:rPr>
              <a:t>: recupera el valor del tamaño máximo del buffer de la ventana de consola, si es mayor que el area visible, entonces, una barra desplazadora aparecerá.</a:t>
            </a:r>
            <a:endParaRPr>
              <a:latin typeface="Roboto"/>
              <a:ea typeface="Roboto"/>
              <a:cs typeface="Roboto"/>
              <a:sym typeface="Roboto"/>
            </a:endParaRPr>
          </a:p>
          <a:p>
            <a:pPr indent="0" lvl="0" marL="0" rtl="0" algn="l">
              <a:spcBef>
                <a:spcPts val="0"/>
              </a:spcBef>
              <a:spcAft>
                <a:spcPts val="0"/>
              </a:spcAft>
              <a:buNone/>
            </a:pPr>
            <a:r>
              <a:rPr b="1" lang="es">
                <a:latin typeface="Roboto"/>
                <a:ea typeface="Roboto"/>
                <a:cs typeface="Roboto"/>
                <a:sym typeface="Roboto"/>
              </a:rPr>
              <a:t>GetMseconds: </a:t>
            </a:r>
            <a:r>
              <a:rPr lang="es">
                <a:latin typeface="Roboto"/>
                <a:ea typeface="Roboto"/>
                <a:cs typeface="Roboto"/>
                <a:sym typeface="Roboto"/>
              </a:rPr>
              <a:t>recupera el número de milisegundos desde la medianoche hasta el tiempo actual.</a:t>
            </a:r>
            <a:endParaRPr>
              <a:latin typeface="Roboto"/>
              <a:ea typeface="Roboto"/>
              <a:cs typeface="Roboto"/>
              <a:sym typeface="Roboto"/>
            </a:endParaRPr>
          </a:p>
          <a:p>
            <a:pPr indent="0" lvl="0" marL="0" rtl="0" algn="l">
              <a:spcBef>
                <a:spcPts val="0"/>
              </a:spcBef>
              <a:spcAft>
                <a:spcPts val="0"/>
              </a:spcAft>
              <a:buNone/>
            </a:pPr>
            <a:r>
              <a:rPr b="1" lang="es">
                <a:latin typeface="Roboto"/>
                <a:ea typeface="Roboto"/>
                <a:cs typeface="Roboto"/>
                <a:sym typeface="Roboto"/>
              </a:rPr>
              <a:t>GetTextColor</a:t>
            </a:r>
            <a:r>
              <a:rPr lang="es">
                <a:latin typeface="Roboto"/>
                <a:ea typeface="Roboto"/>
                <a:cs typeface="Roboto"/>
                <a:sym typeface="Roboto"/>
              </a:rPr>
              <a:t>: Regresa un color a 4 bits más alto que AL y 4 bits </a:t>
            </a:r>
            <a:r>
              <a:rPr lang="es">
                <a:latin typeface="Roboto"/>
                <a:ea typeface="Roboto"/>
                <a:cs typeface="Roboto"/>
                <a:sym typeface="Roboto"/>
              </a:rPr>
              <a:t>más</a:t>
            </a:r>
            <a:r>
              <a:rPr lang="es">
                <a:latin typeface="Roboto"/>
                <a:ea typeface="Roboto"/>
                <a:cs typeface="Roboto"/>
                <a:sym typeface="Roboto"/>
              </a:rPr>
              <a:t> bajos que el fondo de la consola</a:t>
            </a:r>
            <a:endParaRPr>
              <a:latin typeface="Roboto"/>
              <a:ea typeface="Roboto"/>
              <a:cs typeface="Roboto"/>
              <a:sym typeface="Roboto"/>
            </a:endParaRPr>
          </a:p>
          <a:p>
            <a:pPr indent="0" lvl="0" marL="0" rtl="0" algn="l">
              <a:spcBef>
                <a:spcPts val="0"/>
              </a:spcBef>
              <a:spcAft>
                <a:spcPts val="0"/>
              </a:spcAft>
              <a:buNone/>
            </a:pPr>
            <a:r>
              <a:rPr b="1" lang="es">
                <a:latin typeface="Roboto"/>
                <a:ea typeface="Roboto"/>
                <a:cs typeface="Roboto"/>
                <a:sym typeface="Roboto"/>
              </a:rPr>
              <a:t>Gotoxy:</a:t>
            </a:r>
            <a:r>
              <a:rPr lang="es">
                <a:latin typeface="Roboto"/>
                <a:ea typeface="Roboto"/>
                <a:cs typeface="Roboto"/>
                <a:sym typeface="Roboto"/>
              </a:rPr>
              <a:t> ubicará al cursor en las coordenadas designadas que se pongan en DH (y) y DL (x).</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0" name="Shape 450"/>
        <p:cNvGrpSpPr/>
        <p:nvPr/>
      </p:nvGrpSpPr>
      <p:grpSpPr>
        <a:xfrm>
          <a:off x="0" y="0"/>
          <a:ext cx="0" cy="0"/>
          <a:chOff x="0" y="0"/>
          <a:chExt cx="0" cy="0"/>
        </a:xfrm>
      </p:grpSpPr>
      <p:sp>
        <p:nvSpPr>
          <p:cNvPr id="451" name="Google Shape;451;p68"/>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5.4.3 Individual Procedure Descriptions</a:t>
            </a:r>
            <a:endParaRPr/>
          </a:p>
        </p:txBody>
      </p:sp>
      <p:sp>
        <p:nvSpPr>
          <p:cNvPr id="452" name="Google Shape;452;p68"/>
          <p:cNvSpPr txBox="1"/>
          <p:nvPr/>
        </p:nvSpPr>
        <p:spPr>
          <a:xfrm>
            <a:off x="230775" y="1384575"/>
            <a:ext cx="8667900" cy="349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a:latin typeface="Roboto"/>
                <a:ea typeface="Roboto"/>
                <a:cs typeface="Roboto"/>
                <a:sym typeface="Roboto"/>
              </a:rPr>
              <a:t>MsgBox</a:t>
            </a:r>
            <a:r>
              <a:rPr lang="es">
                <a:latin typeface="Roboto"/>
                <a:ea typeface="Roboto"/>
                <a:cs typeface="Roboto"/>
                <a:sym typeface="Roboto"/>
              </a:rPr>
              <a:t>: despliega un cuadro de diálogo con contenido opcional.</a:t>
            </a:r>
            <a:endParaRPr>
              <a:latin typeface="Roboto"/>
              <a:ea typeface="Roboto"/>
              <a:cs typeface="Roboto"/>
              <a:sym typeface="Roboto"/>
            </a:endParaRPr>
          </a:p>
          <a:p>
            <a:pPr indent="0" lvl="0" marL="0" rtl="0" algn="l">
              <a:spcBef>
                <a:spcPts val="0"/>
              </a:spcBef>
              <a:spcAft>
                <a:spcPts val="0"/>
              </a:spcAft>
              <a:buNone/>
            </a:pPr>
            <a:r>
              <a:rPr b="1" lang="es">
                <a:latin typeface="Roboto"/>
                <a:ea typeface="Roboto"/>
                <a:cs typeface="Roboto"/>
                <a:sym typeface="Roboto"/>
              </a:rPr>
              <a:t>MsgBoxAsk</a:t>
            </a:r>
            <a:r>
              <a:rPr lang="es">
                <a:latin typeface="Roboto"/>
                <a:ea typeface="Roboto"/>
                <a:cs typeface="Roboto"/>
                <a:sym typeface="Roboto"/>
              </a:rPr>
              <a:t>: El mismo despliegue que el anterior pero con botones de “Sí” y “No”.</a:t>
            </a:r>
            <a:endParaRPr>
              <a:latin typeface="Roboto"/>
              <a:ea typeface="Roboto"/>
              <a:cs typeface="Roboto"/>
              <a:sym typeface="Roboto"/>
            </a:endParaRPr>
          </a:p>
          <a:p>
            <a:pPr indent="0" lvl="0" marL="0" rtl="0" algn="l">
              <a:spcBef>
                <a:spcPts val="0"/>
              </a:spcBef>
              <a:spcAft>
                <a:spcPts val="0"/>
              </a:spcAft>
              <a:buNone/>
            </a:pPr>
            <a:r>
              <a:rPr b="1" lang="es">
                <a:latin typeface="Roboto"/>
                <a:ea typeface="Roboto"/>
                <a:cs typeface="Roboto"/>
                <a:sym typeface="Roboto"/>
              </a:rPr>
              <a:t>OpenInputFile</a:t>
            </a:r>
            <a:r>
              <a:rPr lang="es">
                <a:latin typeface="Roboto"/>
                <a:ea typeface="Roboto"/>
                <a:cs typeface="Roboto"/>
                <a:sym typeface="Roboto"/>
              </a:rPr>
              <a:t>: Abre un archivo existente para usarlo como entrada.</a:t>
            </a:r>
            <a:endParaRPr>
              <a:latin typeface="Roboto"/>
              <a:ea typeface="Roboto"/>
              <a:cs typeface="Roboto"/>
              <a:sym typeface="Roboto"/>
            </a:endParaRPr>
          </a:p>
          <a:p>
            <a:pPr indent="0" lvl="0" marL="0" rtl="0" algn="l">
              <a:spcBef>
                <a:spcPts val="0"/>
              </a:spcBef>
              <a:spcAft>
                <a:spcPts val="0"/>
              </a:spcAft>
              <a:buNone/>
            </a:pPr>
            <a:r>
              <a:rPr b="1" lang="es">
                <a:latin typeface="Roboto"/>
                <a:ea typeface="Roboto"/>
                <a:cs typeface="Roboto"/>
                <a:sym typeface="Roboto"/>
              </a:rPr>
              <a:t>ParseDecimal32</a:t>
            </a:r>
            <a:r>
              <a:rPr lang="es">
                <a:latin typeface="Roboto"/>
                <a:ea typeface="Roboto"/>
                <a:cs typeface="Roboto"/>
                <a:sym typeface="Roboto"/>
              </a:rPr>
              <a:t>: Convierte una cadena de decimal entero sin signo a un binario de 32-bit.</a:t>
            </a:r>
            <a:endParaRPr>
              <a:latin typeface="Roboto"/>
              <a:ea typeface="Roboto"/>
              <a:cs typeface="Roboto"/>
              <a:sym typeface="Roboto"/>
            </a:endParaRPr>
          </a:p>
          <a:p>
            <a:pPr indent="0" lvl="0" marL="0" rtl="0" algn="l">
              <a:spcBef>
                <a:spcPts val="0"/>
              </a:spcBef>
              <a:spcAft>
                <a:spcPts val="0"/>
              </a:spcAft>
              <a:buNone/>
            </a:pPr>
            <a:r>
              <a:rPr b="1" lang="es">
                <a:latin typeface="Roboto"/>
                <a:ea typeface="Roboto"/>
                <a:cs typeface="Roboto"/>
                <a:sym typeface="Roboto"/>
              </a:rPr>
              <a:t>ParseInteger32</a:t>
            </a:r>
            <a:r>
              <a:rPr lang="es">
                <a:latin typeface="Roboto"/>
                <a:ea typeface="Roboto"/>
                <a:cs typeface="Roboto"/>
                <a:sym typeface="Roboto"/>
              </a:rPr>
              <a:t>: </a:t>
            </a:r>
            <a:r>
              <a:rPr lang="es">
                <a:latin typeface="Roboto"/>
                <a:ea typeface="Roboto"/>
                <a:cs typeface="Roboto"/>
                <a:sym typeface="Roboto"/>
              </a:rPr>
              <a:t>Convierte una cadena de decimal entero </a:t>
            </a:r>
            <a:r>
              <a:rPr b="1" lang="es">
                <a:latin typeface="Roboto"/>
                <a:ea typeface="Roboto"/>
                <a:cs typeface="Roboto"/>
                <a:sym typeface="Roboto"/>
              </a:rPr>
              <a:t>CON </a:t>
            </a:r>
            <a:r>
              <a:rPr lang="es">
                <a:latin typeface="Roboto"/>
                <a:ea typeface="Roboto"/>
                <a:cs typeface="Roboto"/>
                <a:sym typeface="Roboto"/>
              </a:rPr>
              <a:t>signo a un binario de 32-bit.</a:t>
            </a:r>
            <a:endParaRPr>
              <a:latin typeface="Roboto"/>
              <a:ea typeface="Roboto"/>
              <a:cs typeface="Roboto"/>
              <a:sym typeface="Roboto"/>
            </a:endParaRPr>
          </a:p>
          <a:p>
            <a:pPr indent="0" lvl="0" marL="0" rtl="0" algn="l">
              <a:spcBef>
                <a:spcPts val="0"/>
              </a:spcBef>
              <a:spcAft>
                <a:spcPts val="0"/>
              </a:spcAft>
              <a:buNone/>
            </a:pPr>
            <a:r>
              <a:rPr b="1" lang="es">
                <a:latin typeface="Roboto"/>
                <a:ea typeface="Roboto"/>
                <a:cs typeface="Roboto"/>
                <a:sym typeface="Roboto"/>
              </a:rPr>
              <a:t>Random32</a:t>
            </a:r>
            <a:r>
              <a:rPr lang="es">
                <a:latin typeface="Roboto"/>
                <a:ea typeface="Roboto"/>
                <a:cs typeface="Roboto"/>
                <a:sym typeface="Roboto"/>
              </a:rPr>
              <a:t>: Genera un entero aleatorio de 32-bit en el Registro Extendido.</a:t>
            </a:r>
            <a:endParaRPr>
              <a:latin typeface="Roboto"/>
              <a:ea typeface="Roboto"/>
              <a:cs typeface="Roboto"/>
              <a:sym typeface="Roboto"/>
            </a:endParaRPr>
          </a:p>
          <a:p>
            <a:pPr indent="0" lvl="0" marL="0" rtl="0" algn="l">
              <a:spcBef>
                <a:spcPts val="0"/>
              </a:spcBef>
              <a:spcAft>
                <a:spcPts val="0"/>
              </a:spcAft>
              <a:buNone/>
            </a:pPr>
            <a:r>
              <a:rPr b="1" lang="es">
                <a:latin typeface="Roboto"/>
                <a:ea typeface="Roboto"/>
                <a:cs typeface="Roboto"/>
                <a:sym typeface="Roboto"/>
              </a:rPr>
              <a:t>Randomize</a:t>
            </a:r>
            <a:r>
              <a:rPr lang="es">
                <a:latin typeface="Roboto"/>
                <a:ea typeface="Roboto"/>
                <a:cs typeface="Roboto"/>
                <a:sym typeface="Roboto"/>
              </a:rPr>
              <a:t>: inicializa el valor de la semilla de </a:t>
            </a:r>
            <a:r>
              <a:rPr b="1" lang="es">
                <a:latin typeface="Roboto"/>
                <a:ea typeface="Roboto"/>
                <a:cs typeface="Roboto"/>
                <a:sym typeface="Roboto"/>
              </a:rPr>
              <a:t>Random32 </a:t>
            </a:r>
            <a:r>
              <a:rPr lang="es">
                <a:latin typeface="Roboto"/>
                <a:ea typeface="Roboto"/>
                <a:cs typeface="Roboto"/>
                <a:sym typeface="Roboto"/>
              </a:rPr>
              <a:t>y </a:t>
            </a:r>
            <a:r>
              <a:rPr b="1" lang="es">
                <a:latin typeface="Roboto"/>
                <a:ea typeface="Roboto"/>
                <a:cs typeface="Roboto"/>
                <a:sym typeface="Roboto"/>
              </a:rPr>
              <a:t>RandomRange</a:t>
            </a:r>
            <a:r>
              <a:rPr lang="es">
                <a:latin typeface="Roboto"/>
                <a:ea typeface="Roboto"/>
                <a:cs typeface="Roboto"/>
                <a:sym typeface="Roboto"/>
              </a:rPr>
              <a:t>.</a:t>
            </a:r>
            <a:endParaRPr>
              <a:latin typeface="Roboto"/>
              <a:ea typeface="Roboto"/>
              <a:cs typeface="Roboto"/>
              <a:sym typeface="Roboto"/>
            </a:endParaRPr>
          </a:p>
          <a:p>
            <a:pPr indent="0" lvl="0" marL="0" rtl="0" algn="l">
              <a:spcBef>
                <a:spcPts val="0"/>
              </a:spcBef>
              <a:spcAft>
                <a:spcPts val="0"/>
              </a:spcAft>
              <a:buNone/>
            </a:pPr>
            <a:r>
              <a:rPr b="1" lang="es">
                <a:latin typeface="Roboto"/>
                <a:ea typeface="Roboto"/>
                <a:cs typeface="Roboto"/>
                <a:sym typeface="Roboto"/>
              </a:rPr>
              <a:t>RandomRange</a:t>
            </a:r>
            <a:r>
              <a:rPr lang="es">
                <a:latin typeface="Roboto"/>
                <a:ea typeface="Roboto"/>
                <a:cs typeface="Roboto"/>
                <a:sym typeface="Roboto"/>
              </a:rPr>
              <a:t>: produce un entero aleatorio en el rango de 0 a n - 1, n es un parámetro en EAX.</a:t>
            </a:r>
            <a:endParaRPr>
              <a:latin typeface="Roboto"/>
              <a:ea typeface="Roboto"/>
              <a:cs typeface="Roboto"/>
              <a:sym typeface="Roboto"/>
            </a:endParaRPr>
          </a:p>
          <a:p>
            <a:pPr indent="0" lvl="0" marL="0" rtl="0" algn="l">
              <a:spcBef>
                <a:spcPts val="0"/>
              </a:spcBef>
              <a:spcAft>
                <a:spcPts val="0"/>
              </a:spcAft>
              <a:buNone/>
            </a:pPr>
            <a:r>
              <a:rPr b="1" lang="es">
                <a:latin typeface="Roboto"/>
                <a:ea typeface="Roboto"/>
                <a:cs typeface="Roboto"/>
                <a:sym typeface="Roboto"/>
              </a:rPr>
              <a:t>ReadChar</a:t>
            </a:r>
            <a:r>
              <a:rPr lang="es">
                <a:latin typeface="Roboto"/>
                <a:ea typeface="Roboto"/>
                <a:cs typeface="Roboto"/>
                <a:sym typeface="Roboto"/>
              </a:rPr>
              <a:t>: lee un caracter del teclado y regresa el caracter en el registro AL. No hace echo.</a:t>
            </a:r>
            <a:endParaRPr>
              <a:latin typeface="Roboto"/>
              <a:ea typeface="Roboto"/>
              <a:cs typeface="Roboto"/>
              <a:sym typeface="Roboto"/>
            </a:endParaRPr>
          </a:p>
          <a:p>
            <a:pPr indent="0" lvl="0" marL="0" rtl="0" algn="l">
              <a:spcBef>
                <a:spcPts val="0"/>
              </a:spcBef>
              <a:spcAft>
                <a:spcPts val="0"/>
              </a:spcAft>
              <a:buNone/>
            </a:pPr>
            <a:r>
              <a:rPr b="1" lang="es">
                <a:latin typeface="Roboto"/>
                <a:ea typeface="Roboto"/>
                <a:cs typeface="Roboto"/>
                <a:sym typeface="Roboto"/>
              </a:rPr>
              <a:t>ReadDec</a:t>
            </a:r>
            <a:r>
              <a:rPr lang="es">
                <a:latin typeface="Roboto"/>
                <a:ea typeface="Roboto"/>
                <a:cs typeface="Roboto"/>
                <a:sym typeface="Roboto"/>
              </a:rPr>
              <a:t>: lee un </a:t>
            </a:r>
            <a:r>
              <a:rPr lang="es">
                <a:latin typeface="Roboto"/>
                <a:ea typeface="Roboto"/>
                <a:cs typeface="Roboto"/>
                <a:sym typeface="Roboto"/>
              </a:rPr>
              <a:t>entero</a:t>
            </a:r>
            <a:r>
              <a:rPr lang="es">
                <a:latin typeface="Roboto"/>
                <a:ea typeface="Roboto"/>
                <a:cs typeface="Roboto"/>
                <a:sym typeface="Roboto"/>
              </a:rPr>
              <a:t> decimal sin signo de 32-bit desde el teclado y regresa el valor en EAX. No “ “ ni Afa.</a:t>
            </a:r>
            <a:endParaRPr>
              <a:latin typeface="Roboto"/>
              <a:ea typeface="Roboto"/>
              <a:cs typeface="Roboto"/>
              <a:sym typeface="Roboto"/>
            </a:endParaRPr>
          </a:p>
          <a:p>
            <a:pPr indent="0" lvl="0" marL="0" rtl="0" algn="l">
              <a:spcBef>
                <a:spcPts val="0"/>
              </a:spcBef>
              <a:spcAft>
                <a:spcPts val="0"/>
              </a:spcAft>
              <a:buNone/>
            </a:pPr>
            <a:r>
              <a:rPr b="1" lang="es">
                <a:latin typeface="Roboto"/>
                <a:ea typeface="Roboto"/>
                <a:cs typeface="Roboto"/>
                <a:sym typeface="Roboto"/>
              </a:rPr>
              <a:t>ReadFromFile</a:t>
            </a:r>
            <a:r>
              <a:rPr lang="es">
                <a:latin typeface="Roboto"/>
                <a:ea typeface="Roboto"/>
                <a:cs typeface="Roboto"/>
                <a:sym typeface="Roboto"/>
              </a:rPr>
              <a:t>: Lee un archivo del disco hacia un buffer de memoria.</a:t>
            </a:r>
            <a:endParaRPr>
              <a:latin typeface="Roboto"/>
              <a:ea typeface="Roboto"/>
              <a:cs typeface="Roboto"/>
              <a:sym typeface="Roboto"/>
            </a:endParaRPr>
          </a:p>
          <a:p>
            <a:pPr indent="0" lvl="0" marL="0" rtl="0" algn="l">
              <a:spcBef>
                <a:spcPts val="0"/>
              </a:spcBef>
              <a:spcAft>
                <a:spcPts val="0"/>
              </a:spcAft>
              <a:buNone/>
            </a:pPr>
            <a:r>
              <a:rPr b="1" lang="es">
                <a:latin typeface="Roboto"/>
                <a:ea typeface="Roboto"/>
                <a:cs typeface="Roboto"/>
                <a:sym typeface="Roboto"/>
              </a:rPr>
              <a:t>ReadHex</a:t>
            </a:r>
            <a:r>
              <a:rPr lang="es">
                <a:latin typeface="Roboto"/>
                <a:ea typeface="Roboto"/>
                <a:cs typeface="Roboto"/>
                <a:sym typeface="Roboto"/>
              </a:rPr>
              <a:t>: Lee un entero hexadecimal de 32-bit </a:t>
            </a:r>
            <a:r>
              <a:rPr lang="es">
                <a:latin typeface="Roboto"/>
                <a:ea typeface="Roboto"/>
                <a:cs typeface="Roboto"/>
                <a:sym typeface="Roboto"/>
              </a:rPr>
              <a:t>y regresa el valor binario que corresponda en EAX.</a:t>
            </a:r>
            <a:endParaRPr>
              <a:latin typeface="Roboto"/>
              <a:ea typeface="Roboto"/>
              <a:cs typeface="Roboto"/>
              <a:sym typeface="Roboto"/>
            </a:endParaRPr>
          </a:p>
          <a:p>
            <a:pPr indent="0" lvl="0" marL="0" rtl="0" algn="l">
              <a:spcBef>
                <a:spcPts val="0"/>
              </a:spcBef>
              <a:spcAft>
                <a:spcPts val="0"/>
              </a:spcAft>
              <a:buNone/>
            </a:pPr>
            <a:r>
              <a:rPr b="1" lang="es">
                <a:latin typeface="Roboto"/>
                <a:ea typeface="Roboto"/>
                <a:cs typeface="Roboto"/>
                <a:sym typeface="Roboto"/>
              </a:rPr>
              <a:t>ReadInt</a:t>
            </a:r>
            <a:r>
              <a:rPr lang="es">
                <a:latin typeface="Roboto"/>
                <a:ea typeface="Roboto"/>
                <a:cs typeface="Roboto"/>
                <a:sym typeface="Roboto"/>
              </a:rPr>
              <a:t>:  Lee un entero con signo de 32-bit </a:t>
            </a:r>
            <a:r>
              <a:rPr lang="es">
                <a:latin typeface="Roboto"/>
                <a:ea typeface="Roboto"/>
                <a:cs typeface="Roboto"/>
                <a:sym typeface="Roboto"/>
              </a:rPr>
              <a:t>desde el teclado y regresa el valor en EAX. Acepta el “+” o “-”</a:t>
            </a:r>
            <a:endParaRPr>
              <a:latin typeface="Roboto"/>
              <a:ea typeface="Roboto"/>
              <a:cs typeface="Roboto"/>
              <a:sym typeface="Roboto"/>
            </a:endParaRPr>
          </a:p>
          <a:p>
            <a:pPr indent="0" lvl="0" marL="0" rtl="0" algn="l">
              <a:spcBef>
                <a:spcPts val="0"/>
              </a:spcBef>
              <a:spcAft>
                <a:spcPts val="0"/>
              </a:spcAft>
              <a:buNone/>
            </a:pPr>
            <a:r>
              <a:rPr b="1" lang="es">
                <a:latin typeface="Roboto"/>
                <a:ea typeface="Roboto"/>
                <a:cs typeface="Roboto"/>
                <a:sym typeface="Roboto"/>
              </a:rPr>
              <a:t>ReadKey</a:t>
            </a:r>
            <a:r>
              <a:rPr lang="es">
                <a:latin typeface="Roboto"/>
                <a:ea typeface="Roboto"/>
                <a:cs typeface="Roboto"/>
                <a:sym typeface="Roboto"/>
              </a:rPr>
              <a:t>: Inspecciona el buffer del teclado: si </a:t>
            </a:r>
            <a:r>
              <a:rPr lang="es">
                <a:latin typeface="Roboto"/>
                <a:ea typeface="Roboto"/>
                <a:cs typeface="Roboto"/>
                <a:sym typeface="Roboto"/>
              </a:rPr>
              <a:t>NO</a:t>
            </a:r>
            <a:r>
              <a:rPr lang="es">
                <a:latin typeface="Roboto"/>
                <a:ea typeface="Roboto"/>
                <a:cs typeface="Roboto"/>
                <a:sym typeface="Roboto"/>
              </a:rPr>
              <a:t> hubo </a:t>
            </a:r>
            <a:r>
              <a:rPr lang="es">
                <a:latin typeface="Roboto"/>
                <a:ea typeface="Roboto"/>
                <a:cs typeface="Roboto"/>
                <a:sym typeface="Roboto"/>
              </a:rPr>
              <a:t>presión</a:t>
            </a:r>
            <a:r>
              <a:rPr lang="es">
                <a:latin typeface="Roboto"/>
                <a:ea typeface="Roboto"/>
                <a:cs typeface="Roboto"/>
                <a:sym typeface="Roboto"/>
              </a:rPr>
              <a:t> de tecla la Zero flag se activa, y viceversa pero adicionalmente al registro AL se le asigna un cero o un codigo ASCII. si AL ya tienia cero, puede que el usuario haya presionado una tecla especial.</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6" name="Shape 456"/>
        <p:cNvGrpSpPr/>
        <p:nvPr/>
      </p:nvGrpSpPr>
      <p:grpSpPr>
        <a:xfrm>
          <a:off x="0" y="0"/>
          <a:ext cx="0" cy="0"/>
          <a:chOff x="0" y="0"/>
          <a:chExt cx="0" cy="0"/>
        </a:xfrm>
      </p:grpSpPr>
      <p:sp>
        <p:nvSpPr>
          <p:cNvPr id="457" name="Google Shape;457;p69"/>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5.4.3 Individual Procedure Descriptions</a:t>
            </a:r>
            <a:endParaRPr/>
          </a:p>
        </p:txBody>
      </p:sp>
      <p:sp>
        <p:nvSpPr>
          <p:cNvPr id="458" name="Google Shape;458;p69"/>
          <p:cNvSpPr txBox="1"/>
          <p:nvPr/>
        </p:nvSpPr>
        <p:spPr>
          <a:xfrm>
            <a:off x="230775" y="1384575"/>
            <a:ext cx="8667900" cy="349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latin typeface="Roboto"/>
                <a:ea typeface="Roboto"/>
                <a:cs typeface="Roboto"/>
                <a:sym typeface="Roboto"/>
              </a:rPr>
              <a:t>ReadString: </a:t>
            </a:r>
            <a:endParaRPr>
              <a:latin typeface="Roboto"/>
              <a:ea typeface="Roboto"/>
              <a:cs typeface="Roboto"/>
              <a:sym typeface="Roboto"/>
            </a:endParaRPr>
          </a:p>
          <a:p>
            <a:pPr indent="0" lvl="0" marL="0" rtl="0" algn="l">
              <a:spcBef>
                <a:spcPts val="0"/>
              </a:spcBef>
              <a:spcAft>
                <a:spcPts val="0"/>
              </a:spcAft>
              <a:buNone/>
            </a:pPr>
            <a:r>
              <a:rPr lang="es">
                <a:latin typeface="Roboto"/>
                <a:ea typeface="Roboto"/>
                <a:cs typeface="Roboto"/>
                <a:sym typeface="Roboto"/>
              </a:rPr>
              <a:t>SetTextColor: </a:t>
            </a:r>
            <a:endParaRPr>
              <a:latin typeface="Roboto"/>
              <a:ea typeface="Roboto"/>
              <a:cs typeface="Roboto"/>
              <a:sym typeface="Roboto"/>
            </a:endParaRPr>
          </a:p>
          <a:p>
            <a:pPr indent="0" lvl="0" marL="0" rtl="0" algn="l">
              <a:spcBef>
                <a:spcPts val="0"/>
              </a:spcBef>
              <a:spcAft>
                <a:spcPts val="0"/>
              </a:spcAft>
              <a:buNone/>
            </a:pPr>
            <a:r>
              <a:rPr lang="es">
                <a:latin typeface="Roboto"/>
                <a:ea typeface="Roboto"/>
                <a:cs typeface="Roboto"/>
                <a:sym typeface="Roboto"/>
              </a:rPr>
              <a:t>Str_length </a:t>
            </a:r>
            <a:endParaRPr>
              <a:latin typeface="Roboto"/>
              <a:ea typeface="Roboto"/>
              <a:cs typeface="Roboto"/>
              <a:sym typeface="Roboto"/>
            </a:endParaRPr>
          </a:p>
          <a:p>
            <a:pPr indent="0" lvl="0" marL="0" rtl="0" algn="l">
              <a:spcBef>
                <a:spcPts val="0"/>
              </a:spcBef>
              <a:spcAft>
                <a:spcPts val="0"/>
              </a:spcAft>
              <a:buNone/>
            </a:pPr>
            <a:r>
              <a:rPr lang="es">
                <a:latin typeface="Roboto"/>
                <a:ea typeface="Roboto"/>
                <a:cs typeface="Roboto"/>
                <a:sym typeface="Roboto"/>
              </a:rPr>
              <a:t>WaitMsg </a:t>
            </a:r>
            <a:endParaRPr>
              <a:latin typeface="Roboto"/>
              <a:ea typeface="Roboto"/>
              <a:cs typeface="Roboto"/>
              <a:sym typeface="Roboto"/>
            </a:endParaRPr>
          </a:p>
          <a:p>
            <a:pPr indent="0" lvl="0" marL="0" rtl="0" algn="l">
              <a:spcBef>
                <a:spcPts val="0"/>
              </a:spcBef>
              <a:spcAft>
                <a:spcPts val="0"/>
              </a:spcAft>
              <a:buNone/>
            </a:pPr>
            <a:r>
              <a:rPr lang="es">
                <a:latin typeface="Roboto"/>
                <a:ea typeface="Roboto"/>
                <a:cs typeface="Roboto"/>
                <a:sym typeface="Roboto"/>
              </a:rPr>
              <a:t>WriteBin </a:t>
            </a:r>
            <a:endParaRPr>
              <a:latin typeface="Roboto"/>
              <a:ea typeface="Roboto"/>
              <a:cs typeface="Roboto"/>
              <a:sym typeface="Roboto"/>
            </a:endParaRPr>
          </a:p>
          <a:p>
            <a:pPr indent="0" lvl="0" marL="0" rtl="0" algn="l">
              <a:spcBef>
                <a:spcPts val="0"/>
              </a:spcBef>
              <a:spcAft>
                <a:spcPts val="0"/>
              </a:spcAft>
              <a:buNone/>
            </a:pPr>
            <a:r>
              <a:rPr lang="es">
                <a:latin typeface="Roboto"/>
                <a:ea typeface="Roboto"/>
                <a:cs typeface="Roboto"/>
                <a:sym typeface="Roboto"/>
              </a:rPr>
              <a:t>WriteBinB </a:t>
            </a:r>
            <a:endParaRPr>
              <a:latin typeface="Roboto"/>
              <a:ea typeface="Roboto"/>
              <a:cs typeface="Roboto"/>
              <a:sym typeface="Roboto"/>
            </a:endParaRPr>
          </a:p>
          <a:p>
            <a:pPr indent="0" lvl="0" marL="0" rtl="0" algn="l">
              <a:spcBef>
                <a:spcPts val="0"/>
              </a:spcBef>
              <a:spcAft>
                <a:spcPts val="0"/>
              </a:spcAft>
              <a:buNone/>
            </a:pPr>
            <a:r>
              <a:rPr lang="es">
                <a:latin typeface="Roboto"/>
                <a:ea typeface="Roboto"/>
                <a:cs typeface="Roboto"/>
                <a:sym typeface="Roboto"/>
              </a:rPr>
              <a:t>WriteChar </a:t>
            </a:r>
            <a:endParaRPr>
              <a:latin typeface="Roboto"/>
              <a:ea typeface="Roboto"/>
              <a:cs typeface="Roboto"/>
              <a:sym typeface="Roboto"/>
            </a:endParaRPr>
          </a:p>
          <a:p>
            <a:pPr indent="0" lvl="0" marL="0" rtl="0" algn="l">
              <a:spcBef>
                <a:spcPts val="0"/>
              </a:spcBef>
              <a:spcAft>
                <a:spcPts val="0"/>
              </a:spcAft>
              <a:buNone/>
            </a:pPr>
            <a:r>
              <a:rPr lang="es">
                <a:latin typeface="Roboto"/>
                <a:ea typeface="Roboto"/>
                <a:cs typeface="Roboto"/>
                <a:sym typeface="Roboto"/>
              </a:rPr>
              <a:t>WriteDec </a:t>
            </a:r>
            <a:endParaRPr>
              <a:latin typeface="Roboto"/>
              <a:ea typeface="Roboto"/>
              <a:cs typeface="Roboto"/>
              <a:sym typeface="Roboto"/>
            </a:endParaRPr>
          </a:p>
          <a:p>
            <a:pPr indent="0" lvl="0" marL="0" rtl="0" algn="l">
              <a:spcBef>
                <a:spcPts val="0"/>
              </a:spcBef>
              <a:spcAft>
                <a:spcPts val="0"/>
              </a:spcAft>
              <a:buNone/>
            </a:pPr>
            <a:r>
              <a:rPr lang="es">
                <a:latin typeface="Roboto"/>
                <a:ea typeface="Roboto"/>
                <a:cs typeface="Roboto"/>
                <a:sym typeface="Roboto"/>
              </a:rPr>
              <a:t>WriteHex </a:t>
            </a:r>
            <a:endParaRPr>
              <a:latin typeface="Roboto"/>
              <a:ea typeface="Roboto"/>
              <a:cs typeface="Roboto"/>
              <a:sym typeface="Roboto"/>
            </a:endParaRPr>
          </a:p>
          <a:p>
            <a:pPr indent="0" lvl="0" marL="0" rtl="0" algn="l">
              <a:spcBef>
                <a:spcPts val="0"/>
              </a:spcBef>
              <a:spcAft>
                <a:spcPts val="0"/>
              </a:spcAft>
              <a:buNone/>
            </a:pPr>
            <a:r>
              <a:rPr lang="es">
                <a:latin typeface="Roboto"/>
                <a:ea typeface="Roboto"/>
                <a:cs typeface="Roboto"/>
                <a:sym typeface="Roboto"/>
              </a:rPr>
              <a:t>WriteHexB </a:t>
            </a:r>
            <a:endParaRPr>
              <a:latin typeface="Roboto"/>
              <a:ea typeface="Roboto"/>
              <a:cs typeface="Roboto"/>
              <a:sym typeface="Roboto"/>
            </a:endParaRPr>
          </a:p>
          <a:p>
            <a:pPr indent="0" lvl="0" marL="0" rtl="0" algn="l">
              <a:spcBef>
                <a:spcPts val="0"/>
              </a:spcBef>
              <a:spcAft>
                <a:spcPts val="0"/>
              </a:spcAft>
              <a:buNone/>
            </a:pPr>
            <a:r>
              <a:rPr lang="es">
                <a:latin typeface="Roboto"/>
                <a:ea typeface="Roboto"/>
                <a:cs typeface="Roboto"/>
                <a:sym typeface="Roboto"/>
              </a:rPr>
              <a:t>WriteInt </a:t>
            </a:r>
            <a:endParaRPr>
              <a:latin typeface="Roboto"/>
              <a:ea typeface="Roboto"/>
              <a:cs typeface="Roboto"/>
              <a:sym typeface="Roboto"/>
            </a:endParaRPr>
          </a:p>
          <a:p>
            <a:pPr indent="0" lvl="0" marL="0" rtl="0" algn="l">
              <a:spcBef>
                <a:spcPts val="0"/>
              </a:spcBef>
              <a:spcAft>
                <a:spcPts val="0"/>
              </a:spcAft>
              <a:buNone/>
            </a:pPr>
            <a:r>
              <a:rPr lang="es">
                <a:latin typeface="Roboto"/>
                <a:ea typeface="Roboto"/>
                <a:cs typeface="Roboto"/>
                <a:sym typeface="Roboto"/>
              </a:rPr>
              <a:t>WriteString </a:t>
            </a:r>
            <a:endParaRPr>
              <a:latin typeface="Roboto"/>
              <a:ea typeface="Roboto"/>
              <a:cs typeface="Roboto"/>
              <a:sym typeface="Roboto"/>
            </a:endParaRPr>
          </a:p>
          <a:p>
            <a:pPr indent="0" lvl="0" marL="0" rtl="0" algn="l">
              <a:spcBef>
                <a:spcPts val="0"/>
              </a:spcBef>
              <a:spcAft>
                <a:spcPts val="0"/>
              </a:spcAft>
              <a:buNone/>
            </a:pPr>
            <a:r>
              <a:rPr lang="es">
                <a:latin typeface="Roboto"/>
                <a:ea typeface="Roboto"/>
                <a:cs typeface="Roboto"/>
                <a:sym typeface="Roboto"/>
              </a:rPr>
              <a:t>WriteToFile </a:t>
            </a:r>
            <a:endParaRPr>
              <a:latin typeface="Roboto"/>
              <a:ea typeface="Roboto"/>
              <a:cs typeface="Roboto"/>
              <a:sym typeface="Roboto"/>
            </a:endParaRPr>
          </a:p>
          <a:p>
            <a:pPr indent="0" lvl="0" marL="0" rtl="0" algn="l">
              <a:spcBef>
                <a:spcPts val="0"/>
              </a:spcBef>
              <a:spcAft>
                <a:spcPts val="0"/>
              </a:spcAft>
              <a:buNone/>
            </a:pPr>
            <a:r>
              <a:rPr lang="es">
                <a:latin typeface="Roboto"/>
                <a:ea typeface="Roboto"/>
                <a:cs typeface="Roboto"/>
                <a:sym typeface="Roboto"/>
              </a:rPr>
              <a:t>WriteWindowsMsg </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2" name="Shape 462"/>
        <p:cNvGrpSpPr/>
        <p:nvPr/>
      </p:nvGrpSpPr>
      <p:grpSpPr>
        <a:xfrm>
          <a:off x="0" y="0"/>
          <a:ext cx="0" cy="0"/>
          <a:chOff x="0" y="0"/>
          <a:chExt cx="0" cy="0"/>
        </a:xfrm>
      </p:grpSpPr>
      <p:sp>
        <p:nvSpPr>
          <p:cNvPr id="463" name="Google Shape;463;p70"/>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5.4.4 Library Test Programs</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7" name="Shape 467"/>
        <p:cNvGrpSpPr/>
        <p:nvPr/>
      </p:nvGrpSpPr>
      <p:grpSpPr>
        <a:xfrm>
          <a:off x="0" y="0"/>
          <a:ext cx="0" cy="0"/>
          <a:chOff x="0" y="0"/>
          <a:chExt cx="0" cy="0"/>
        </a:xfrm>
      </p:grpSpPr>
      <p:sp>
        <p:nvSpPr>
          <p:cNvPr id="468" name="Google Shape;468;p71"/>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5.5.1 The Irvine64 Library</a:t>
            </a:r>
            <a:endParaRPr/>
          </a:p>
        </p:txBody>
      </p:sp>
      <p:sp>
        <p:nvSpPr>
          <p:cNvPr id="469" name="Google Shape;469;p71"/>
          <p:cNvSpPr txBox="1"/>
          <p:nvPr/>
        </p:nvSpPr>
        <p:spPr>
          <a:xfrm>
            <a:off x="148725" y="1697975"/>
            <a:ext cx="8576700" cy="27708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Roboto"/>
              <a:buChar char="●"/>
            </a:pPr>
            <a:r>
              <a:rPr b="1" lang="es">
                <a:latin typeface="Roboto"/>
                <a:ea typeface="Roboto"/>
                <a:cs typeface="Roboto"/>
                <a:sym typeface="Roboto"/>
              </a:rPr>
              <a:t>crlf</a:t>
            </a:r>
            <a:r>
              <a:rPr lang="es">
                <a:latin typeface="Roboto"/>
                <a:ea typeface="Roboto"/>
                <a:cs typeface="Roboto"/>
                <a:sym typeface="Roboto"/>
              </a:rPr>
              <a:t>:</a:t>
            </a:r>
            <a:r>
              <a:rPr i="1" lang="es">
                <a:latin typeface="Roboto"/>
                <a:ea typeface="Roboto"/>
                <a:cs typeface="Roboto"/>
                <a:sym typeface="Roboto"/>
              </a:rPr>
              <a:t> escribe una </a:t>
            </a:r>
            <a:r>
              <a:rPr i="1" lang="es">
                <a:latin typeface="Roboto"/>
                <a:ea typeface="Roboto"/>
                <a:cs typeface="Roboto"/>
                <a:sym typeface="Roboto"/>
              </a:rPr>
              <a:t>secuencia</a:t>
            </a:r>
            <a:r>
              <a:rPr i="1" lang="es">
                <a:latin typeface="Roboto"/>
                <a:ea typeface="Roboto"/>
                <a:cs typeface="Roboto"/>
                <a:sym typeface="Roboto"/>
              </a:rPr>
              <a:t> end-of-line en la consola</a:t>
            </a:r>
            <a:endParaRPr i="1">
              <a:latin typeface="Roboto"/>
              <a:ea typeface="Roboto"/>
              <a:cs typeface="Roboto"/>
              <a:sym typeface="Roboto"/>
            </a:endParaRPr>
          </a:p>
          <a:p>
            <a:pPr indent="-317500" lvl="0" marL="457200" rtl="0" algn="l">
              <a:spcBef>
                <a:spcPts val="0"/>
              </a:spcBef>
              <a:spcAft>
                <a:spcPts val="0"/>
              </a:spcAft>
              <a:buSzPts val="1400"/>
              <a:buFont typeface="Roboto"/>
              <a:buChar char="●"/>
            </a:pPr>
            <a:r>
              <a:rPr b="1" lang="es">
                <a:latin typeface="Roboto"/>
                <a:ea typeface="Roboto"/>
                <a:cs typeface="Roboto"/>
                <a:sym typeface="Roboto"/>
              </a:rPr>
              <a:t>random64</a:t>
            </a:r>
            <a:r>
              <a:rPr lang="es">
                <a:latin typeface="Roboto"/>
                <a:ea typeface="Roboto"/>
                <a:cs typeface="Roboto"/>
                <a:sym typeface="Roboto"/>
              </a:rPr>
              <a:t>: </a:t>
            </a:r>
            <a:r>
              <a:rPr i="1" lang="es">
                <a:latin typeface="Roboto"/>
                <a:ea typeface="Roboto"/>
                <a:cs typeface="Roboto"/>
                <a:sym typeface="Roboto"/>
              </a:rPr>
              <a:t>genera un INT </a:t>
            </a:r>
            <a:r>
              <a:rPr i="1" lang="es">
                <a:latin typeface="Roboto"/>
                <a:ea typeface="Roboto"/>
                <a:cs typeface="Roboto"/>
                <a:sym typeface="Roboto"/>
              </a:rPr>
              <a:t>pseudo randomizado</a:t>
            </a:r>
            <a:r>
              <a:rPr i="1" lang="es">
                <a:latin typeface="Roboto"/>
                <a:ea typeface="Roboto"/>
                <a:cs typeface="Roboto"/>
                <a:sym typeface="Roboto"/>
              </a:rPr>
              <a:t> de 64 bits</a:t>
            </a:r>
            <a:endParaRPr i="1">
              <a:latin typeface="Roboto"/>
              <a:ea typeface="Roboto"/>
              <a:cs typeface="Roboto"/>
              <a:sym typeface="Roboto"/>
            </a:endParaRPr>
          </a:p>
          <a:p>
            <a:pPr indent="-317500" lvl="0" marL="457200" rtl="0" algn="l">
              <a:spcBef>
                <a:spcPts val="0"/>
              </a:spcBef>
              <a:spcAft>
                <a:spcPts val="0"/>
              </a:spcAft>
              <a:buSzPts val="1400"/>
              <a:buFont typeface="Roboto"/>
              <a:buChar char="●"/>
            </a:pPr>
            <a:r>
              <a:rPr b="1" lang="es">
                <a:latin typeface="Roboto"/>
                <a:ea typeface="Roboto"/>
                <a:cs typeface="Roboto"/>
                <a:sym typeface="Roboto"/>
              </a:rPr>
              <a:t>randomize</a:t>
            </a:r>
            <a:r>
              <a:rPr lang="es">
                <a:latin typeface="Roboto"/>
                <a:ea typeface="Roboto"/>
                <a:cs typeface="Roboto"/>
                <a:sym typeface="Roboto"/>
              </a:rPr>
              <a:t>:   </a:t>
            </a:r>
            <a:r>
              <a:rPr i="1" lang="es">
                <a:latin typeface="Roboto"/>
                <a:ea typeface="Roboto"/>
                <a:cs typeface="Roboto"/>
                <a:sym typeface="Roboto"/>
              </a:rPr>
              <a:t>planta un generador de </a:t>
            </a:r>
            <a:r>
              <a:rPr i="1" lang="es">
                <a:latin typeface="Roboto"/>
                <a:ea typeface="Roboto"/>
                <a:cs typeface="Roboto"/>
                <a:sym typeface="Roboto"/>
              </a:rPr>
              <a:t>número</a:t>
            </a:r>
            <a:r>
              <a:rPr i="1" lang="es">
                <a:latin typeface="Roboto"/>
                <a:ea typeface="Roboto"/>
                <a:cs typeface="Roboto"/>
                <a:sym typeface="Roboto"/>
              </a:rPr>
              <a:t> aleatorios con un valor </a:t>
            </a:r>
            <a:r>
              <a:rPr i="1" lang="es">
                <a:latin typeface="Roboto"/>
                <a:ea typeface="Roboto"/>
                <a:cs typeface="Roboto"/>
                <a:sym typeface="Roboto"/>
              </a:rPr>
              <a:t>único</a:t>
            </a:r>
            <a:endParaRPr i="1">
              <a:latin typeface="Roboto"/>
              <a:ea typeface="Roboto"/>
              <a:cs typeface="Roboto"/>
              <a:sym typeface="Roboto"/>
            </a:endParaRPr>
          </a:p>
          <a:p>
            <a:pPr indent="-317500" lvl="0" marL="457200" rtl="0" algn="l">
              <a:spcBef>
                <a:spcPts val="0"/>
              </a:spcBef>
              <a:spcAft>
                <a:spcPts val="0"/>
              </a:spcAft>
              <a:buSzPts val="1400"/>
              <a:buFont typeface="Roboto"/>
              <a:buChar char="●"/>
            </a:pPr>
            <a:r>
              <a:rPr b="1" lang="es">
                <a:latin typeface="Roboto"/>
                <a:ea typeface="Roboto"/>
                <a:cs typeface="Roboto"/>
                <a:sym typeface="Roboto"/>
              </a:rPr>
              <a:t>readint64</a:t>
            </a:r>
            <a:r>
              <a:rPr lang="es">
                <a:latin typeface="Roboto"/>
                <a:ea typeface="Roboto"/>
                <a:cs typeface="Roboto"/>
                <a:sym typeface="Roboto"/>
              </a:rPr>
              <a:t>: </a:t>
            </a:r>
            <a:r>
              <a:rPr i="1" lang="es">
                <a:latin typeface="Roboto"/>
                <a:ea typeface="Roboto"/>
                <a:cs typeface="Roboto"/>
                <a:sym typeface="Roboto"/>
              </a:rPr>
              <a:t>lee un INT de 64 bits del teclado</a:t>
            </a:r>
            <a:endParaRPr i="1">
              <a:latin typeface="Roboto"/>
              <a:ea typeface="Roboto"/>
              <a:cs typeface="Roboto"/>
              <a:sym typeface="Roboto"/>
            </a:endParaRPr>
          </a:p>
          <a:p>
            <a:pPr indent="-317500" lvl="0" marL="457200" rtl="0" algn="l">
              <a:spcBef>
                <a:spcPts val="0"/>
              </a:spcBef>
              <a:spcAft>
                <a:spcPts val="0"/>
              </a:spcAft>
              <a:buSzPts val="1400"/>
              <a:buFont typeface="Roboto"/>
              <a:buChar char="●"/>
            </a:pPr>
            <a:r>
              <a:rPr b="1" lang="es">
                <a:latin typeface="Roboto"/>
                <a:ea typeface="Roboto"/>
                <a:cs typeface="Roboto"/>
                <a:sym typeface="Roboto"/>
              </a:rPr>
              <a:t>readstring</a:t>
            </a:r>
            <a:r>
              <a:rPr lang="es">
                <a:latin typeface="Roboto"/>
                <a:ea typeface="Roboto"/>
                <a:cs typeface="Roboto"/>
                <a:sym typeface="Roboto"/>
              </a:rPr>
              <a:t>: l</a:t>
            </a:r>
            <a:r>
              <a:rPr i="1" lang="es">
                <a:latin typeface="Roboto"/>
                <a:ea typeface="Roboto"/>
                <a:cs typeface="Roboto"/>
                <a:sym typeface="Roboto"/>
              </a:rPr>
              <a:t>ee una cadena de teclado</a:t>
            </a:r>
            <a:endParaRPr i="1">
              <a:latin typeface="Roboto"/>
              <a:ea typeface="Roboto"/>
              <a:cs typeface="Roboto"/>
              <a:sym typeface="Roboto"/>
            </a:endParaRPr>
          </a:p>
          <a:p>
            <a:pPr indent="-317500" lvl="0" marL="457200" rtl="0" algn="l">
              <a:spcBef>
                <a:spcPts val="0"/>
              </a:spcBef>
              <a:spcAft>
                <a:spcPts val="0"/>
              </a:spcAft>
              <a:buSzPts val="1400"/>
              <a:buFont typeface="Roboto"/>
              <a:buChar char="●"/>
            </a:pPr>
            <a:r>
              <a:rPr b="1" lang="es">
                <a:latin typeface="Roboto"/>
                <a:ea typeface="Roboto"/>
                <a:cs typeface="Roboto"/>
                <a:sym typeface="Roboto"/>
              </a:rPr>
              <a:t>str_compare</a:t>
            </a:r>
            <a:r>
              <a:rPr lang="es">
                <a:latin typeface="Roboto"/>
                <a:ea typeface="Roboto"/>
                <a:cs typeface="Roboto"/>
                <a:sym typeface="Roboto"/>
              </a:rPr>
              <a:t>: </a:t>
            </a:r>
            <a:r>
              <a:rPr i="1" lang="es">
                <a:latin typeface="Roboto"/>
                <a:ea typeface="Roboto"/>
                <a:cs typeface="Roboto"/>
                <a:sym typeface="Roboto"/>
              </a:rPr>
              <a:t>compara 2 cadenas de la misma forma que CMP</a:t>
            </a:r>
            <a:endParaRPr i="1">
              <a:latin typeface="Roboto"/>
              <a:ea typeface="Roboto"/>
              <a:cs typeface="Roboto"/>
              <a:sym typeface="Roboto"/>
            </a:endParaRPr>
          </a:p>
          <a:p>
            <a:pPr indent="-317500" lvl="0" marL="457200" rtl="0" algn="l">
              <a:spcBef>
                <a:spcPts val="0"/>
              </a:spcBef>
              <a:spcAft>
                <a:spcPts val="0"/>
              </a:spcAft>
              <a:buSzPts val="1400"/>
              <a:buFont typeface="Roboto"/>
              <a:buChar char="●"/>
            </a:pPr>
            <a:r>
              <a:rPr b="1" lang="es">
                <a:latin typeface="Roboto"/>
                <a:ea typeface="Roboto"/>
                <a:cs typeface="Roboto"/>
                <a:sym typeface="Roboto"/>
              </a:rPr>
              <a:t>stt_copy</a:t>
            </a:r>
            <a:r>
              <a:rPr lang="es">
                <a:latin typeface="Roboto"/>
                <a:ea typeface="Roboto"/>
                <a:cs typeface="Roboto"/>
                <a:sym typeface="Roboto"/>
              </a:rPr>
              <a:t>: </a:t>
            </a:r>
            <a:r>
              <a:rPr i="1" lang="es">
                <a:latin typeface="Roboto"/>
                <a:ea typeface="Roboto"/>
                <a:cs typeface="Roboto"/>
                <a:sym typeface="Roboto"/>
              </a:rPr>
              <a:t>copia una cadena a un destino especifico</a:t>
            </a:r>
            <a:endParaRPr i="1">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 name="Shape 104"/>
        <p:cNvGrpSpPr/>
        <p:nvPr/>
      </p:nvGrpSpPr>
      <p:grpSpPr>
        <a:xfrm>
          <a:off x="0" y="0"/>
          <a:ext cx="0" cy="0"/>
          <a:chOff x="0" y="0"/>
          <a:chExt cx="0" cy="0"/>
        </a:xfrm>
      </p:grpSpPr>
      <p:sp>
        <p:nvSpPr>
          <p:cNvPr id="105" name="Google Shape;105;p18"/>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46.3 Complement of Basic Logic gates</a:t>
            </a:r>
            <a:endParaRPr/>
          </a:p>
        </p:txBody>
      </p:sp>
      <p:pic>
        <p:nvPicPr>
          <p:cNvPr id="106" name="Google Shape;106;p18"/>
          <p:cNvPicPr preferRelativeResize="0"/>
          <p:nvPr/>
        </p:nvPicPr>
        <p:blipFill>
          <a:blip r:embed="rId3">
            <a:alphaModFix/>
          </a:blip>
          <a:stretch>
            <a:fillRect/>
          </a:stretch>
        </p:blipFill>
        <p:spPr>
          <a:xfrm>
            <a:off x="2508425" y="1283500"/>
            <a:ext cx="4245975" cy="3763500"/>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3" name="Shape 473"/>
        <p:cNvGrpSpPr/>
        <p:nvPr/>
      </p:nvGrpSpPr>
      <p:grpSpPr>
        <a:xfrm>
          <a:off x="0" y="0"/>
          <a:ext cx="0" cy="0"/>
          <a:chOff x="0" y="0"/>
          <a:chExt cx="0" cy="0"/>
        </a:xfrm>
      </p:grpSpPr>
      <p:sp>
        <p:nvSpPr>
          <p:cNvPr id="474" name="Google Shape;474;p72"/>
          <p:cNvSpPr txBox="1"/>
          <p:nvPr>
            <p:ph type="title"/>
          </p:nvPr>
        </p:nvSpPr>
        <p:spPr>
          <a:xfrm>
            <a:off x="311725" y="500925"/>
            <a:ext cx="8520600" cy="623700"/>
          </a:xfrm>
          <a:prstGeom prst="rect">
            <a:avLst/>
          </a:prstGeom>
          <a:noFill/>
        </p:spPr>
        <p:txBody>
          <a:bodyPr anchorCtr="0" anchor="t" bIns="91425" lIns="91425" spcFirstLastPara="1" rIns="91425" wrap="square" tIns="91425">
            <a:noAutofit/>
          </a:bodyPr>
          <a:lstStyle/>
          <a:p>
            <a:pPr indent="0" lvl="0" marL="0" rtl="0" algn="l">
              <a:spcBef>
                <a:spcPts val="0"/>
              </a:spcBef>
              <a:spcAft>
                <a:spcPts val="0"/>
              </a:spcAft>
              <a:buNone/>
            </a:pPr>
            <a:r>
              <a:rPr lang="es">
                <a:solidFill>
                  <a:srgbClr val="FFFFFF"/>
                </a:solidFill>
              </a:rPr>
              <a:t>5.5.2 Calling 64-Bit Subroutines</a:t>
            </a:r>
            <a:endParaRPr>
              <a:solidFill>
                <a:srgbClr val="FFFFFF"/>
              </a:solidFill>
            </a:endParaRPr>
          </a:p>
        </p:txBody>
      </p:sp>
      <p:sp>
        <p:nvSpPr>
          <p:cNvPr id="475" name="Google Shape;475;p72"/>
          <p:cNvSpPr txBox="1"/>
          <p:nvPr/>
        </p:nvSpPr>
        <p:spPr>
          <a:xfrm>
            <a:off x="311725" y="1416775"/>
            <a:ext cx="8238900" cy="378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800"/>
              <a:t>S</a:t>
            </a:r>
            <a:r>
              <a:rPr lang="es" sz="1800"/>
              <a:t>i desea llamar a una subrutina que ha creado, o una subrutina en la biblioteca Irvine64, todos lo que debe hacer es colocar los parámetros de entrada en los registros y ejecutar la instrucción CALL.</a:t>
            </a:r>
            <a:endParaRPr sz="1800"/>
          </a:p>
          <a:p>
            <a:pPr indent="0" lvl="0" marL="0" rtl="0" algn="l">
              <a:spcBef>
                <a:spcPts val="0"/>
              </a:spcBef>
              <a:spcAft>
                <a:spcPts val="0"/>
              </a:spcAft>
              <a:buNone/>
            </a:pPr>
            <a:r>
              <a:rPr lang="es" sz="1800"/>
              <a:t>por ejemplo:</a:t>
            </a:r>
            <a:endParaRPr sz="1800"/>
          </a:p>
          <a:p>
            <a:pPr indent="457200" lvl="0" marL="914400" rtl="0" algn="l">
              <a:spcBef>
                <a:spcPts val="0"/>
              </a:spcBef>
              <a:spcAft>
                <a:spcPts val="0"/>
              </a:spcAft>
              <a:buNone/>
            </a:pPr>
            <a:r>
              <a:rPr lang="es" sz="1800"/>
              <a:t>mov rax,12345678h</a:t>
            </a:r>
            <a:endParaRPr sz="1800"/>
          </a:p>
          <a:p>
            <a:pPr indent="457200" lvl="0" marL="914400" rtl="0" algn="l">
              <a:spcBef>
                <a:spcPts val="0"/>
              </a:spcBef>
              <a:spcAft>
                <a:spcPts val="0"/>
              </a:spcAft>
              <a:buNone/>
            </a:pPr>
            <a:r>
              <a:rPr lang="es" sz="1800"/>
              <a:t>call WriteHex64</a:t>
            </a:r>
            <a:endParaRPr sz="1800"/>
          </a:p>
          <a:p>
            <a:pPr indent="0" lvl="0" marL="0" rtl="0" algn="l">
              <a:spcBef>
                <a:spcPts val="0"/>
              </a:spcBef>
              <a:spcAft>
                <a:spcPts val="0"/>
              </a:spcAft>
              <a:buNone/>
            </a:pPr>
            <a:r>
              <a:rPr lang="es" sz="1800"/>
              <a:t>Hay otra pequeña cosa que debes hacer, que es usar la directiva PROTO en la parte superior de su programa para identificar cada procedimiento que planea llamar fuera de su propio programa:</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s" sz="1800"/>
              <a:t>ExitProcess PROTO ; located in the Windows API</a:t>
            </a:r>
            <a:endParaRPr sz="1800"/>
          </a:p>
          <a:p>
            <a:pPr indent="0" lvl="0" marL="0" rtl="0" algn="l">
              <a:spcBef>
                <a:spcPts val="0"/>
              </a:spcBef>
              <a:spcAft>
                <a:spcPts val="0"/>
              </a:spcAft>
              <a:buNone/>
            </a:pPr>
            <a:r>
              <a:rPr lang="es" sz="1800"/>
              <a:t>WriteHex64 PROTO ; located in the Irvine64 library</a:t>
            </a:r>
            <a:endParaRPr sz="1800"/>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9" name="Shape 479"/>
        <p:cNvGrpSpPr/>
        <p:nvPr/>
      </p:nvGrpSpPr>
      <p:grpSpPr>
        <a:xfrm>
          <a:off x="0" y="0"/>
          <a:ext cx="0" cy="0"/>
          <a:chOff x="0" y="0"/>
          <a:chExt cx="0" cy="0"/>
        </a:xfrm>
      </p:grpSpPr>
      <p:sp>
        <p:nvSpPr>
          <p:cNvPr id="480" name="Google Shape;480;p73"/>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5.5.3 The calling convention  </a:t>
            </a:r>
            <a:endParaRPr/>
          </a:p>
        </p:txBody>
      </p:sp>
      <p:sp>
        <p:nvSpPr>
          <p:cNvPr id="481" name="Google Shape;481;p73"/>
          <p:cNvSpPr txBox="1"/>
          <p:nvPr/>
        </p:nvSpPr>
        <p:spPr>
          <a:xfrm>
            <a:off x="232125" y="1497600"/>
            <a:ext cx="8716500" cy="346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250">
                <a:latin typeface="Roboto"/>
                <a:ea typeface="Roboto"/>
                <a:cs typeface="Roboto"/>
                <a:sym typeface="Roboto"/>
              </a:rPr>
              <a:t>Microsoft sigue un esquema consistente para pasar parámetros y procedimientos de llamada en 64 bits</a:t>
            </a:r>
            <a:endParaRPr sz="1250">
              <a:latin typeface="Roboto"/>
              <a:ea typeface="Roboto"/>
              <a:cs typeface="Roboto"/>
              <a:sym typeface="Roboto"/>
            </a:endParaRPr>
          </a:p>
          <a:p>
            <a:pPr indent="0" lvl="0" marL="0" rtl="0" algn="l">
              <a:spcBef>
                <a:spcPts val="0"/>
              </a:spcBef>
              <a:spcAft>
                <a:spcPts val="0"/>
              </a:spcAft>
              <a:buNone/>
            </a:pPr>
            <a:r>
              <a:rPr lang="es" sz="1250">
                <a:latin typeface="Roboto"/>
                <a:ea typeface="Roboto"/>
                <a:cs typeface="Roboto"/>
                <a:sym typeface="Roboto"/>
              </a:rPr>
              <a:t>programas conocidos como la Convención de llamadas de Microsoft x64. Esta convención es utilizada por C / C ++, así como por la interfaz de programación de aplicaciones (API) de Windows. Estas son algunas de las características básicas de este convención de llamadas:</a:t>
            </a:r>
            <a:endParaRPr sz="1250">
              <a:latin typeface="Roboto"/>
              <a:ea typeface="Roboto"/>
              <a:cs typeface="Roboto"/>
              <a:sym typeface="Roboto"/>
            </a:endParaRPr>
          </a:p>
          <a:p>
            <a:pPr indent="0" lvl="0" marL="0" rtl="0" algn="l">
              <a:spcBef>
                <a:spcPts val="0"/>
              </a:spcBef>
              <a:spcAft>
                <a:spcPts val="0"/>
              </a:spcAft>
              <a:buNone/>
            </a:pPr>
            <a:r>
              <a:rPr lang="es" sz="1250">
                <a:latin typeface="Roboto"/>
                <a:ea typeface="Roboto"/>
                <a:cs typeface="Roboto"/>
                <a:sym typeface="Roboto"/>
              </a:rPr>
              <a:t>1. La instrucción CALL resta 8 del registro RSP (puntero de pila), ya que las direcciones son</a:t>
            </a:r>
            <a:endParaRPr sz="1250">
              <a:latin typeface="Roboto"/>
              <a:ea typeface="Roboto"/>
              <a:cs typeface="Roboto"/>
              <a:sym typeface="Roboto"/>
            </a:endParaRPr>
          </a:p>
          <a:p>
            <a:pPr indent="0" lvl="0" marL="0" rtl="0" algn="l">
              <a:spcBef>
                <a:spcPts val="0"/>
              </a:spcBef>
              <a:spcAft>
                <a:spcPts val="0"/>
              </a:spcAft>
              <a:buNone/>
            </a:pPr>
            <a:r>
              <a:rPr lang="es" sz="1250">
                <a:latin typeface="Roboto"/>
                <a:ea typeface="Roboto"/>
                <a:cs typeface="Roboto"/>
                <a:sym typeface="Roboto"/>
              </a:rPr>
              <a:t>64 bits de largo.</a:t>
            </a:r>
            <a:endParaRPr sz="1250">
              <a:latin typeface="Roboto"/>
              <a:ea typeface="Roboto"/>
              <a:cs typeface="Roboto"/>
              <a:sym typeface="Roboto"/>
            </a:endParaRPr>
          </a:p>
          <a:p>
            <a:pPr indent="0" lvl="0" marL="0" rtl="0" algn="l">
              <a:spcBef>
                <a:spcPts val="0"/>
              </a:spcBef>
              <a:spcAft>
                <a:spcPts val="0"/>
              </a:spcAft>
              <a:buNone/>
            </a:pPr>
            <a:r>
              <a:rPr lang="es" sz="1250">
                <a:latin typeface="Roboto"/>
                <a:ea typeface="Roboto"/>
                <a:cs typeface="Roboto"/>
                <a:sym typeface="Roboto"/>
              </a:rPr>
              <a:t>2. Los primeros cuatro parámetros pasados ​​a un procedimiento se colocan en RCX, RDX, R8 y R9,</a:t>
            </a:r>
            <a:endParaRPr sz="1250">
              <a:latin typeface="Roboto"/>
              <a:ea typeface="Roboto"/>
              <a:cs typeface="Roboto"/>
              <a:sym typeface="Roboto"/>
            </a:endParaRPr>
          </a:p>
          <a:p>
            <a:pPr indent="0" lvl="0" marL="0" rtl="0" algn="l">
              <a:spcBef>
                <a:spcPts val="0"/>
              </a:spcBef>
              <a:spcAft>
                <a:spcPts val="0"/>
              </a:spcAft>
              <a:buNone/>
            </a:pPr>
            <a:r>
              <a:rPr lang="es" sz="1250">
                <a:latin typeface="Roboto"/>
                <a:ea typeface="Roboto"/>
                <a:cs typeface="Roboto"/>
                <a:sym typeface="Roboto"/>
              </a:rPr>
              <a:t>registros, en ese orden. Si solo se pasa un parámetro, se colocará en RCX. Si hay un</a:t>
            </a:r>
            <a:endParaRPr sz="1250">
              <a:latin typeface="Roboto"/>
              <a:ea typeface="Roboto"/>
              <a:cs typeface="Roboto"/>
              <a:sym typeface="Roboto"/>
            </a:endParaRPr>
          </a:p>
          <a:p>
            <a:pPr indent="0" lvl="0" marL="0" rtl="0" algn="l">
              <a:spcBef>
                <a:spcPts val="0"/>
              </a:spcBef>
              <a:spcAft>
                <a:spcPts val="0"/>
              </a:spcAft>
              <a:buNone/>
            </a:pPr>
            <a:r>
              <a:rPr lang="es" sz="1250">
                <a:latin typeface="Roboto"/>
                <a:ea typeface="Roboto"/>
                <a:cs typeface="Roboto"/>
                <a:sym typeface="Roboto"/>
              </a:rPr>
              <a:t>segundo parámetro, se colocará en RDX, y así sucesivamente. Se introducen parámetros adicionales</a:t>
            </a:r>
            <a:endParaRPr sz="1250">
              <a:latin typeface="Roboto"/>
              <a:ea typeface="Roboto"/>
              <a:cs typeface="Roboto"/>
              <a:sym typeface="Roboto"/>
            </a:endParaRPr>
          </a:p>
          <a:p>
            <a:pPr indent="0" lvl="0" marL="0" rtl="0" algn="l">
              <a:spcBef>
                <a:spcPts val="0"/>
              </a:spcBef>
              <a:spcAft>
                <a:spcPts val="0"/>
              </a:spcAft>
              <a:buNone/>
            </a:pPr>
            <a:r>
              <a:rPr lang="es" sz="1250">
                <a:latin typeface="Roboto"/>
                <a:ea typeface="Roboto"/>
                <a:cs typeface="Roboto"/>
                <a:sym typeface="Roboto"/>
              </a:rPr>
              <a:t>la pila, en orden de izquierda a derecha.</a:t>
            </a:r>
            <a:endParaRPr sz="1250">
              <a:latin typeface="Roboto"/>
              <a:ea typeface="Roboto"/>
              <a:cs typeface="Roboto"/>
              <a:sym typeface="Roboto"/>
            </a:endParaRPr>
          </a:p>
          <a:p>
            <a:pPr indent="0" lvl="0" marL="0" rtl="0" algn="l">
              <a:spcBef>
                <a:spcPts val="0"/>
              </a:spcBef>
              <a:spcAft>
                <a:spcPts val="0"/>
              </a:spcAft>
              <a:buNone/>
            </a:pPr>
            <a:r>
              <a:rPr lang="es" sz="1250">
                <a:latin typeface="Roboto"/>
                <a:ea typeface="Roboto"/>
                <a:cs typeface="Roboto"/>
                <a:sym typeface="Roboto"/>
              </a:rPr>
              <a:t>3. Es responsabilidad de la persona que llama asignar al menos 32 bytes de espacio en la sombra en el tiempo de ejecución</a:t>
            </a:r>
            <a:endParaRPr sz="1250">
              <a:latin typeface="Roboto"/>
              <a:ea typeface="Roboto"/>
              <a:cs typeface="Roboto"/>
              <a:sym typeface="Roboto"/>
            </a:endParaRPr>
          </a:p>
          <a:p>
            <a:pPr indent="0" lvl="0" marL="0" rtl="0" algn="l">
              <a:spcBef>
                <a:spcPts val="0"/>
              </a:spcBef>
              <a:spcAft>
                <a:spcPts val="0"/>
              </a:spcAft>
              <a:buNone/>
            </a:pPr>
            <a:r>
              <a:rPr lang="es" sz="1250">
                <a:latin typeface="Roboto"/>
                <a:ea typeface="Roboto"/>
                <a:cs typeface="Roboto"/>
                <a:sym typeface="Roboto"/>
              </a:rPr>
              <a:t>stack, por lo que los procedimientos llamados pueden guardar opcionalmente los parámetros de registro en esta área.</a:t>
            </a:r>
            <a:endParaRPr sz="1250">
              <a:latin typeface="Roboto"/>
              <a:ea typeface="Roboto"/>
              <a:cs typeface="Roboto"/>
              <a:sym typeface="Roboto"/>
            </a:endParaRPr>
          </a:p>
          <a:p>
            <a:pPr indent="0" lvl="0" marL="0" rtl="0" algn="l">
              <a:spcBef>
                <a:spcPts val="0"/>
              </a:spcBef>
              <a:spcAft>
                <a:spcPts val="0"/>
              </a:spcAft>
              <a:buNone/>
            </a:pPr>
            <a:r>
              <a:rPr lang="es" sz="1250">
                <a:latin typeface="Roboto"/>
                <a:ea typeface="Roboto"/>
                <a:cs typeface="Roboto"/>
                <a:sym typeface="Roboto"/>
              </a:rPr>
              <a:t>4. Al llamar a una subrutina, el puntero de la pila (RSP) debe estar alineado en un límite de 16 bytes</a:t>
            </a:r>
            <a:endParaRPr sz="1250">
              <a:latin typeface="Roboto"/>
              <a:ea typeface="Roboto"/>
              <a:cs typeface="Roboto"/>
              <a:sym typeface="Roboto"/>
            </a:endParaRPr>
          </a:p>
          <a:p>
            <a:pPr indent="0" lvl="0" marL="0" rtl="0" algn="l">
              <a:spcBef>
                <a:spcPts val="0"/>
              </a:spcBef>
              <a:spcAft>
                <a:spcPts val="0"/>
              </a:spcAft>
              <a:buNone/>
            </a:pPr>
            <a:r>
              <a:rPr lang="es" sz="1250">
                <a:latin typeface="Roboto"/>
                <a:ea typeface="Roboto"/>
                <a:cs typeface="Roboto"/>
                <a:sym typeface="Roboto"/>
              </a:rPr>
              <a:t>(un múltiplo de 16). La instrucción CALL empuja una dirección de retorno de 8 bytes en la pila, por lo que el</a:t>
            </a:r>
            <a:endParaRPr sz="1250">
              <a:latin typeface="Roboto"/>
              <a:ea typeface="Roboto"/>
              <a:cs typeface="Roboto"/>
              <a:sym typeface="Roboto"/>
            </a:endParaRPr>
          </a:p>
          <a:p>
            <a:pPr indent="0" lvl="0" marL="0" rtl="0" algn="l">
              <a:spcBef>
                <a:spcPts val="0"/>
              </a:spcBef>
              <a:spcAft>
                <a:spcPts val="0"/>
              </a:spcAft>
              <a:buNone/>
            </a:pPr>
            <a:r>
              <a:rPr lang="es" sz="1250">
                <a:latin typeface="Roboto"/>
                <a:ea typeface="Roboto"/>
                <a:cs typeface="Roboto"/>
                <a:sym typeface="Roboto"/>
              </a:rPr>
              <a:t>el programa de llamada debe restar 8 del puntero de la pila, además de los 32 que ya resta</a:t>
            </a:r>
            <a:endParaRPr sz="1250">
              <a:latin typeface="Roboto"/>
              <a:ea typeface="Roboto"/>
              <a:cs typeface="Roboto"/>
              <a:sym typeface="Roboto"/>
            </a:endParaRPr>
          </a:p>
          <a:p>
            <a:pPr indent="0" lvl="0" marL="0" rtl="0" algn="l">
              <a:spcBef>
                <a:spcPts val="0"/>
              </a:spcBef>
              <a:spcAft>
                <a:spcPts val="0"/>
              </a:spcAft>
              <a:buNone/>
            </a:pPr>
            <a:r>
              <a:rPr lang="es" sz="1250">
                <a:latin typeface="Roboto"/>
                <a:ea typeface="Roboto"/>
                <a:cs typeface="Roboto"/>
                <a:sym typeface="Roboto"/>
              </a:rPr>
              <a:t>para el espacio de sombra</a:t>
            </a:r>
            <a:endParaRPr sz="1250">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5" name="Shape 485"/>
        <p:cNvGrpSpPr/>
        <p:nvPr/>
      </p:nvGrpSpPr>
      <p:grpSpPr>
        <a:xfrm>
          <a:off x="0" y="0"/>
          <a:ext cx="0" cy="0"/>
          <a:chOff x="0" y="0"/>
          <a:chExt cx="0" cy="0"/>
        </a:xfrm>
      </p:grpSpPr>
      <p:sp>
        <p:nvSpPr>
          <p:cNvPr id="486" name="Google Shape;486;p74"/>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5.5.4 </a:t>
            </a:r>
            <a:r>
              <a:rPr lang="es"/>
              <a:t>Sample Program that Calls a Procedure </a:t>
            </a:r>
            <a:endParaRPr/>
          </a:p>
        </p:txBody>
      </p:sp>
      <p:pic>
        <p:nvPicPr>
          <p:cNvPr id="487" name="Google Shape;487;p74"/>
          <p:cNvPicPr preferRelativeResize="0"/>
          <p:nvPr/>
        </p:nvPicPr>
        <p:blipFill rotWithShape="1">
          <a:blip r:embed="rId3">
            <a:alphaModFix/>
          </a:blip>
          <a:srcRect b="25805" l="37873" r="37373" t="29047"/>
          <a:stretch/>
        </p:blipFill>
        <p:spPr>
          <a:xfrm>
            <a:off x="5376950" y="1369274"/>
            <a:ext cx="3396000" cy="3484150"/>
          </a:xfrm>
          <a:prstGeom prst="rect">
            <a:avLst/>
          </a:prstGeom>
          <a:noFill/>
          <a:ln>
            <a:noFill/>
          </a:ln>
        </p:spPr>
      </p:pic>
      <p:sp>
        <p:nvSpPr>
          <p:cNvPr id="488" name="Google Shape;488;p74"/>
          <p:cNvSpPr txBox="1"/>
          <p:nvPr/>
        </p:nvSpPr>
        <p:spPr>
          <a:xfrm>
            <a:off x="162725" y="1407925"/>
            <a:ext cx="5065800" cy="272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latin typeface="Roboto"/>
                <a:ea typeface="Roboto"/>
                <a:cs typeface="Roboto"/>
                <a:sym typeface="Roboto"/>
              </a:rPr>
              <a:t>Se crea un pequeño programa que puede llamar una subrutina llamada </a:t>
            </a:r>
            <a:r>
              <a:rPr b="1" lang="es">
                <a:latin typeface="Roboto"/>
                <a:ea typeface="Roboto"/>
                <a:cs typeface="Roboto"/>
                <a:sym typeface="Roboto"/>
              </a:rPr>
              <a:t>ADDFOUR. </a:t>
            </a:r>
            <a:r>
              <a:rPr lang="es">
                <a:latin typeface="Roboto"/>
                <a:ea typeface="Roboto"/>
                <a:cs typeface="Roboto"/>
                <a:sym typeface="Roboto"/>
              </a:rPr>
              <a:t>Dicha subrutina añade valores a los 4 </a:t>
            </a:r>
            <a:r>
              <a:rPr lang="es">
                <a:latin typeface="Roboto"/>
                <a:ea typeface="Roboto"/>
                <a:cs typeface="Roboto"/>
                <a:sym typeface="Roboto"/>
              </a:rPr>
              <a:t>parámetros</a:t>
            </a:r>
            <a:r>
              <a:rPr lang="es">
                <a:latin typeface="Roboto"/>
                <a:ea typeface="Roboto"/>
                <a:cs typeface="Roboto"/>
                <a:sym typeface="Roboto"/>
              </a:rPr>
              <a:t> de registro (RCX, RDX, R8, R9) y guarda la suma realizada en RAX el cual solo acepta valores enteros.</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rPr lang="es">
                <a:latin typeface="Roboto"/>
                <a:ea typeface="Roboto"/>
                <a:cs typeface="Roboto"/>
                <a:sym typeface="Roboto"/>
              </a:rPr>
              <a:t>Podríamos</a:t>
            </a:r>
            <a:r>
              <a:rPr lang="es">
                <a:latin typeface="Roboto"/>
                <a:ea typeface="Roboto"/>
                <a:cs typeface="Roboto"/>
                <a:sym typeface="Roboto"/>
              </a:rPr>
              <a:t> decir que esta subrutina es una </a:t>
            </a:r>
            <a:r>
              <a:rPr lang="es">
                <a:latin typeface="Roboto"/>
                <a:ea typeface="Roboto"/>
                <a:cs typeface="Roboto"/>
                <a:sym typeface="Roboto"/>
              </a:rPr>
              <a:t>función</a:t>
            </a:r>
            <a:r>
              <a:rPr lang="es">
                <a:latin typeface="Roboto"/>
                <a:ea typeface="Roboto"/>
                <a:cs typeface="Roboto"/>
                <a:sym typeface="Roboto"/>
              </a:rPr>
              <a:t>, ya que recibe 4 inputs y lanza solo 1 output.</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rPr lang="es">
                <a:latin typeface="Roboto"/>
                <a:ea typeface="Roboto"/>
                <a:cs typeface="Roboto"/>
                <a:sym typeface="Roboto"/>
              </a:rPr>
              <a:t>En vez de llamar ExitProcess para terminar el programa, podemos usar las siguientes </a:t>
            </a:r>
            <a:r>
              <a:rPr lang="es">
                <a:latin typeface="Roboto"/>
                <a:ea typeface="Roboto"/>
                <a:cs typeface="Roboto"/>
                <a:sym typeface="Roboto"/>
              </a:rPr>
              <a:t>líneas</a:t>
            </a:r>
            <a:r>
              <a:rPr lang="es">
                <a:latin typeface="Roboto"/>
                <a:ea typeface="Roboto"/>
                <a:cs typeface="Roboto"/>
                <a:sym typeface="Roboto"/>
              </a:rPr>
              <a:t> de </a:t>
            </a:r>
            <a:r>
              <a:rPr lang="es">
                <a:latin typeface="Roboto"/>
                <a:ea typeface="Roboto"/>
                <a:cs typeface="Roboto"/>
                <a:sym typeface="Roboto"/>
              </a:rPr>
              <a:t>código. Sin embargo, requeriria que reiniciemos el puntero usado a su valor inicial.</a:t>
            </a:r>
            <a:endParaRPr>
              <a:latin typeface="Roboto"/>
              <a:ea typeface="Roboto"/>
              <a:cs typeface="Roboto"/>
              <a:sym typeface="Roboto"/>
            </a:endParaRPr>
          </a:p>
        </p:txBody>
      </p:sp>
      <p:pic>
        <p:nvPicPr>
          <p:cNvPr id="489" name="Google Shape;489;p74"/>
          <p:cNvPicPr preferRelativeResize="0"/>
          <p:nvPr/>
        </p:nvPicPr>
        <p:blipFill rotWithShape="1">
          <a:blip r:embed="rId4">
            <a:alphaModFix/>
          </a:blip>
          <a:srcRect b="29678" l="11025" r="66500" t="65771"/>
          <a:stretch/>
        </p:blipFill>
        <p:spPr>
          <a:xfrm>
            <a:off x="210075" y="4358174"/>
            <a:ext cx="4971101" cy="56600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 name="Shape 110"/>
        <p:cNvGrpSpPr/>
        <p:nvPr/>
      </p:nvGrpSpPr>
      <p:grpSpPr>
        <a:xfrm>
          <a:off x="0" y="0"/>
          <a:ext cx="0" cy="0"/>
          <a:chOff x="0" y="0"/>
          <a:chExt cx="0" cy="0"/>
        </a:xfrm>
      </p:grpSpPr>
      <p:sp>
        <p:nvSpPr>
          <p:cNvPr id="111" name="Google Shape;111;p19"/>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46.3 Complement of Basic Logic gates</a:t>
            </a:r>
            <a:endParaRPr/>
          </a:p>
        </p:txBody>
      </p:sp>
      <p:pic>
        <p:nvPicPr>
          <p:cNvPr id="112" name="Google Shape;112;p19"/>
          <p:cNvPicPr preferRelativeResize="0"/>
          <p:nvPr/>
        </p:nvPicPr>
        <p:blipFill rotWithShape="1">
          <a:blip r:embed="rId3">
            <a:alphaModFix/>
          </a:blip>
          <a:srcRect b="-770" l="0" r="0" t="770"/>
          <a:stretch/>
        </p:blipFill>
        <p:spPr>
          <a:xfrm rot="5400000">
            <a:off x="4160938" y="-412110"/>
            <a:ext cx="1025250" cy="66750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6" name="Shape 116"/>
        <p:cNvGrpSpPr/>
        <p:nvPr/>
      </p:nvGrpSpPr>
      <p:grpSpPr>
        <a:xfrm>
          <a:off x="0" y="0"/>
          <a:ext cx="0" cy="0"/>
          <a:chOff x="0" y="0"/>
          <a:chExt cx="0" cy="0"/>
        </a:xfrm>
      </p:grpSpPr>
      <p:sp>
        <p:nvSpPr>
          <p:cNvPr id="117" name="Google Shape;117;p20"/>
          <p:cNvSpPr/>
          <p:nvPr/>
        </p:nvSpPr>
        <p:spPr>
          <a:xfrm>
            <a:off x="-1057425" y="212750"/>
            <a:ext cx="5329425" cy="764875"/>
          </a:xfrm>
          <a:prstGeom prst="flowChartInputOutpu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rPr b="1" lang="es" sz="2800">
                <a:solidFill>
                  <a:schemeClr val="accent4"/>
                </a:solidFill>
                <a:latin typeface="Merriweather"/>
                <a:ea typeface="Merriweather"/>
                <a:cs typeface="Merriweather"/>
                <a:sym typeface="Merriweather"/>
              </a:rPr>
              <a:t>1.3 REGISTERS</a:t>
            </a:r>
            <a:endParaRPr b="1">
              <a:solidFill>
                <a:schemeClr val="accent4"/>
              </a:solidFill>
            </a:endParaRPr>
          </a:p>
        </p:txBody>
      </p:sp>
      <p:grpSp>
        <p:nvGrpSpPr>
          <p:cNvPr id="118" name="Google Shape;118;p20"/>
          <p:cNvGrpSpPr/>
          <p:nvPr/>
        </p:nvGrpSpPr>
        <p:grpSpPr>
          <a:xfrm>
            <a:off x="0" y="1064888"/>
            <a:ext cx="4272001" cy="4078613"/>
            <a:chOff x="0" y="1064888"/>
            <a:chExt cx="4272001" cy="4078613"/>
          </a:xfrm>
        </p:grpSpPr>
        <p:pic>
          <p:nvPicPr>
            <p:cNvPr id="119" name="Google Shape;119;p20"/>
            <p:cNvPicPr preferRelativeResize="0"/>
            <p:nvPr/>
          </p:nvPicPr>
          <p:blipFill>
            <a:blip r:embed="rId3">
              <a:alphaModFix/>
            </a:blip>
            <a:stretch>
              <a:fillRect/>
            </a:stretch>
          </p:blipFill>
          <p:spPr>
            <a:xfrm>
              <a:off x="0" y="1064888"/>
              <a:ext cx="1828876" cy="1828876"/>
            </a:xfrm>
            <a:prstGeom prst="rect">
              <a:avLst/>
            </a:prstGeom>
            <a:noFill/>
            <a:ln>
              <a:noFill/>
            </a:ln>
          </p:spPr>
        </p:pic>
        <p:pic>
          <p:nvPicPr>
            <p:cNvPr id="120" name="Google Shape;120;p20"/>
            <p:cNvPicPr preferRelativeResize="0"/>
            <p:nvPr/>
          </p:nvPicPr>
          <p:blipFill>
            <a:blip r:embed="rId4">
              <a:alphaModFix/>
            </a:blip>
            <a:stretch>
              <a:fillRect/>
            </a:stretch>
          </p:blipFill>
          <p:spPr>
            <a:xfrm>
              <a:off x="2443126" y="3314625"/>
              <a:ext cx="1828876" cy="1828876"/>
            </a:xfrm>
            <a:prstGeom prst="rect">
              <a:avLst/>
            </a:prstGeom>
            <a:noFill/>
            <a:ln>
              <a:noFill/>
            </a:ln>
          </p:spPr>
        </p:pic>
      </p:grpSp>
      <p:sp>
        <p:nvSpPr>
          <p:cNvPr id="121" name="Google Shape;121;p20"/>
          <p:cNvSpPr txBox="1"/>
          <p:nvPr>
            <p:ph idx="1" type="body"/>
          </p:nvPr>
        </p:nvSpPr>
        <p:spPr>
          <a:xfrm>
            <a:off x="4644675" y="673275"/>
            <a:ext cx="4166400" cy="1643400"/>
          </a:xfrm>
          <a:prstGeom prst="rect">
            <a:avLst/>
          </a:prstGeom>
        </p:spPr>
        <p:txBody>
          <a:bodyPr anchorCtr="0" anchor="t" bIns="91425" lIns="91425" spcFirstLastPara="1" rIns="91425" wrap="square" tIns="91425">
            <a:noAutofit/>
          </a:bodyPr>
          <a:lstStyle/>
          <a:p>
            <a:pPr indent="-342900" lvl="0" marL="457200" rtl="0" algn="ctr">
              <a:spcBef>
                <a:spcPts val="0"/>
              </a:spcBef>
              <a:spcAft>
                <a:spcPts val="0"/>
              </a:spcAft>
              <a:buSzPts val="1800"/>
              <a:buChar char="➢"/>
            </a:pPr>
            <a:r>
              <a:rPr b="1" lang="es" sz="1800"/>
              <a:t>Son más caros</a:t>
            </a:r>
            <a:endParaRPr b="1" sz="1800"/>
          </a:p>
          <a:p>
            <a:pPr indent="-342900" lvl="0" marL="457200" rtl="0" algn="ctr">
              <a:spcBef>
                <a:spcPts val="0"/>
              </a:spcBef>
              <a:spcAft>
                <a:spcPts val="0"/>
              </a:spcAft>
              <a:buSzPts val="1800"/>
              <a:buChar char="➢"/>
            </a:pPr>
            <a:r>
              <a:rPr b="1" lang="es" sz="1800"/>
              <a:t>Instrucciones con código más largo</a:t>
            </a:r>
            <a:endParaRPr b="1" sz="1800"/>
          </a:p>
          <a:p>
            <a:pPr indent="-342900" lvl="0" marL="457200" rtl="0" algn="ctr">
              <a:spcBef>
                <a:spcPts val="0"/>
              </a:spcBef>
              <a:spcAft>
                <a:spcPts val="0"/>
              </a:spcAft>
              <a:buSzPts val="1800"/>
              <a:buChar char="➢"/>
            </a:pPr>
            <a:r>
              <a:rPr b="1" lang="es" sz="1800"/>
              <a:t>Circuitos más complejos</a:t>
            </a:r>
            <a:endParaRPr b="1" sz="1800"/>
          </a:p>
        </p:txBody>
      </p:sp>
      <p:sp>
        <p:nvSpPr>
          <p:cNvPr id="122" name="Google Shape;122;p20"/>
          <p:cNvSpPr/>
          <p:nvPr/>
        </p:nvSpPr>
        <p:spPr>
          <a:xfrm>
            <a:off x="2872000" y="1617825"/>
            <a:ext cx="937500" cy="615900"/>
          </a:xfrm>
          <a:prstGeom prst="wedgeRoundRectCallout">
            <a:avLst>
              <a:gd fmla="val 39120" name="adj1"/>
              <a:gd fmla="val 234178" name="adj2"/>
              <a:gd fmla="val 0" name="adj3"/>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 sz="1700"/>
              <a:t>?</a:t>
            </a:r>
            <a:endParaRPr b="1" sz="1700"/>
          </a:p>
        </p:txBody>
      </p:sp>
      <p:sp>
        <p:nvSpPr>
          <p:cNvPr id="123" name="Google Shape;123;p20"/>
          <p:cNvSpPr/>
          <p:nvPr/>
        </p:nvSpPr>
        <p:spPr>
          <a:xfrm>
            <a:off x="100200" y="3642225"/>
            <a:ext cx="2367000" cy="1299900"/>
          </a:xfrm>
          <a:prstGeom prst="wedgeEllipseCallout">
            <a:avLst>
              <a:gd fmla="val -20590" name="adj1"/>
              <a:gd fmla="val -107243" name="adj2"/>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 sz="1700"/>
              <a:t>Instrucciones, operandos, resultados</a:t>
            </a:r>
            <a:endParaRPr b="1" sz="1700"/>
          </a:p>
        </p:txBody>
      </p:sp>
      <p:sp>
        <p:nvSpPr>
          <p:cNvPr id="124" name="Google Shape;124;p20"/>
          <p:cNvSpPr/>
          <p:nvPr/>
        </p:nvSpPr>
        <p:spPr>
          <a:xfrm>
            <a:off x="4548225" y="2644350"/>
            <a:ext cx="4359300" cy="1989300"/>
          </a:xfrm>
          <a:prstGeom prst="flowChartAlternateProcess">
            <a:avLst/>
          </a:prstGeom>
          <a:solidFill>
            <a:schemeClr val="accent6"/>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s" sz="1800">
                <a:solidFill>
                  <a:schemeClr val="dk2"/>
                </a:solidFill>
                <a:latin typeface="Roboto"/>
                <a:ea typeface="Roboto"/>
                <a:cs typeface="Roboto"/>
                <a:sym typeface="Roboto"/>
              </a:rPr>
              <a:t>Patrones de programación</a:t>
            </a:r>
            <a:br>
              <a:rPr b="1" lang="es" sz="1800">
                <a:solidFill>
                  <a:schemeClr val="dk2"/>
                </a:solidFill>
                <a:latin typeface="Roboto"/>
                <a:ea typeface="Roboto"/>
                <a:cs typeface="Roboto"/>
                <a:sym typeface="Roboto"/>
              </a:rPr>
            </a:br>
            <a:r>
              <a:rPr b="1" lang="es" sz="1800">
                <a:solidFill>
                  <a:schemeClr val="dk2"/>
                </a:solidFill>
                <a:latin typeface="Roboto"/>
                <a:ea typeface="Roboto"/>
                <a:cs typeface="Roboto"/>
                <a:sym typeface="Roboto"/>
              </a:rPr>
              <a:t>+</a:t>
            </a:r>
            <a:br>
              <a:rPr b="1" lang="es" sz="1800">
                <a:solidFill>
                  <a:schemeClr val="dk2"/>
                </a:solidFill>
                <a:latin typeface="Roboto"/>
                <a:ea typeface="Roboto"/>
                <a:cs typeface="Roboto"/>
                <a:sym typeface="Roboto"/>
              </a:rPr>
            </a:br>
            <a:r>
              <a:rPr b="1" lang="es" sz="1800">
                <a:solidFill>
                  <a:schemeClr val="dk2"/>
                </a:solidFill>
                <a:latin typeface="Roboto"/>
                <a:ea typeface="Roboto"/>
                <a:cs typeface="Roboto"/>
                <a:sym typeface="Roboto"/>
              </a:rPr>
              <a:t>Reutilización de datos</a:t>
            </a:r>
            <a:br>
              <a:rPr b="1" lang="es" sz="1800">
                <a:solidFill>
                  <a:schemeClr val="dk2"/>
                </a:solidFill>
                <a:latin typeface="Roboto"/>
                <a:ea typeface="Roboto"/>
                <a:cs typeface="Roboto"/>
                <a:sym typeface="Roboto"/>
              </a:rPr>
            </a:br>
            <a:r>
              <a:rPr b="1" lang="es" sz="1800">
                <a:solidFill>
                  <a:schemeClr val="dk2"/>
                </a:solidFill>
                <a:latin typeface="Roboto"/>
                <a:ea typeface="Roboto"/>
                <a:cs typeface="Roboto"/>
                <a:sym typeface="Roboto"/>
              </a:rPr>
              <a:t>=</a:t>
            </a:r>
            <a:br>
              <a:rPr b="1" lang="es" sz="1800">
                <a:solidFill>
                  <a:schemeClr val="dk2"/>
                </a:solidFill>
                <a:latin typeface="Roboto"/>
                <a:ea typeface="Roboto"/>
                <a:cs typeface="Roboto"/>
                <a:sym typeface="Roboto"/>
              </a:rPr>
            </a:br>
            <a:r>
              <a:rPr b="1" lang="es" sz="1800">
                <a:solidFill>
                  <a:schemeClr val="dk2"/>
                </a:solidFill>
                <a:latin typeface="Roboto"/>
                <a:ea typeface="Roboto"/>
                <a:cs typeface="Roboto"/>
                <a:sym typeface="Roboto"/>
              </a:rPr>
              <a:t>Localidad de referencia</a:t>
            </a:r>
            <a:endParaRPr sz="1800">
              <a:solidFill>
                <a:schemeClr val="dk2"/>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18"/>
                                        </p:tgtEl>
                                        <p:attrNameLst>
                                          <p:attrName>style.visibility</p:attrName>
                                        </p:attrNameLst>
                                      </p:cBhvr>
                                      <p:to>
                                        <p:strVal val="visible"/>
                                      </p:to>
                                    </p:set>
                                    <p:anim calcmode="lin" valueType="num">
                                      <p:cBhvr additive="base">
                                        <p:cTn dur="200"/>
                                        <p:tgtEl>
                                          <p:spTgt spid="118"/>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122"/>
                                        </p:tgtEl>
                                        <p:attrNameLst>
                                          <p:attrName>style.visibility</p:attrName>
                                        </p:attrNameLst>
                                      </p:cBhvr>
                                      <p:to>
                                        <p:strVal val="visible"/>
                                      </p:to>
                                    </p:set>
                                    <p:anim calcmode="lin" valueType="num">
                                      <p:cBhvr additive="base">
                                        <p:cTn dur="200"/>
                                        <p:tgtEl>
                                          <p:spTgt spid="122"/>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23"/>
                                        </p:tgtEl>
                                        <p:attrNameLst>
                                          <p:attrName>style.visibility</p:attrName>
                                        </p:attrNameLst>
                                      </p:cBhvr>
                                      <p:to>
                                        <p:strVal val="visible"/>
                                      </p:to>
                                    </p:set>
                                    <p:anim calcmode="lin" valueType="num">
                                      <p:cBhvr additive="base">
                                        <p:cTn dur="200"/>
                                        <p:tgtEl>
                                          <p:spTgt spid="123"/>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21"/>
                                        </p:tgtEl>
                                        <p:attrNameLst>
                                          <p:attrName>style.visibility</p:attrName>
                                        </p:attrNameLst>
                                      </p:cBhvr>
                                      <p:to>
                                        <p:strVal val="visible"/>
                                      </p:to>
                                    </p:set>
                                    <p:anim calcmode="lin" valueType="num">
                                      <p:cBhvr additive="base">
                                        <p:cTn dur="200"/>
                                        <p:tgtEl>
                                          <p:spTgt spid="121"/>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4"/>
                                        </p:tgtEl>
                                        <p:attrNameLst>
                                          <p:attrName>style.visibility</p:attrName>
                                        </p:attrNameLst>
                                      </p:cBhvr>
                                      <p:to>
                                        <p:strVal val="visible"/>
                                      </p:to>
                                    </p:set>
                                    <p:animEffect filter="fade" transition="in">
                                      <p:cBhvr>
                                        <p:cTn dur="200"/>
                                        <p:tgtEl>
                                          <p:spTgt spid="12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8" name="Shape 128"/>
        <p:cNvGrpSpPr/>
        <p:nvPr/>
      </p:nvGrpSpPr>
      <p:grpSpPr>
        <a:xfrm>
          <a:off x="0" y="0"/>
          <a:ext cx="0" cy="0"/>
          <a:chOff x="0" y="0"/>
          <a:chExt cx="0" cy="0"/>
        </a:xfrm>
      </p:grpSpPr>
      <p:sp>
        <p:nvSpPr>
          <p:cNvPr id="129" name="Google Shape;129;p21"/>
          <p:cNvSpPr/>
          <p:nvPr/>
        </p:nvSpPr>
        <p:spPr>
          <a:xfrm>
            <a:off x="374975" y="300225"/>
            <a:ext cx="8394084" cy="639684"/>
          </a:xfrm>
          <a:prstGeom prst="flowChartTerminator">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sz="2800">
                <a:solidFill>
                  <a:schemeClr val="lt1"/>
                </a:solidFill>
                <a:latin typeface="Merriweather"/>
                <a:ea typeface="Merriweather"/>
                <a:cs typeface="Merriweather"/>
                <a:sym typeface="Merriweather"/>
              </a:rPr>
              <a:t>1.3.1 General Purpose Registers</a:t>
            </a:r>
            <a:endParaRPr/>
          </a:p>
        </p:txBody>
      </p:sp>
      <p:graphicFrame>
        <p:nvGraphicFramePr>
          <p:cNvPr id="130" name="Google Shape;130;p21"/>
          <p:cNvGraphicFramePr/>
          <p:nvPr/>
        </p:nvGraphicFramePr>
        <p:xfrm>
          <a:off x="375000" y="1337650"/>
          <a:ext cx="3000000" cy="3000000"/>
        </p:xfrm>
        <a:graphic>
          <a:graphicData uri="http://schemas.openxmlformats.org/drawingml/2006/table">
            <a:tbl>
              <a:tblPr>
                <a:noFill/>
                <a:tableStyleId>{E5169710-3381-4984-870A-381A9BDECA9F}</a:tableStyleId>
              </a:tblPr>
              <a:tblGrid>
                <a:gridCol w="885100"/>
                <a:gridCol w="592700"/>
                <a:gridCol w="6916275"/>
              </a:tblGrid>
              <a:tr h="445750">
                <a:tc>
                  <a:txBody>
                    <a:bodyPr/>
                    <a:lstStyle/>
                    <a:p>
                      <a:pPr indent="0" lvl="0" marL="0" rtl="0" algn="l">
                        <a:spcBef>
                          <a:spcPts val="0"/>
                        </a:spcBef>
                        <a:spcAft>
                          <a:spcPts val="0"/>
                        </a:spcAft>
                        <a:buNone/>
                      </a:pPr>
                      <a:r>
                        <a:rPr b="1" lang="es"/>
                        <a:t>Nombre</a:t>
                      </a:r>
                      <a:endParaRPr b="1"/>
                    </a:p>
                  </a:txBody>
                  <a:tcPr marT="63500" marB="63500" marR="63500" marL="63500">
                    <a:solidFill>
                      <a:srgbClr val="CCCCCC"/>
                    </a:solidFill>
                  </a:tcPr>
                </a:tc>
                <a:tc>
                  <a:txBody>
                    <a:bodyPr/>
                    <a:lstStyle/>
                    <a:p>
                      <a:pPr indent="0" lvl="0" marL="0" rtl="0" algn="l">
                        <a:spcBef>
                          <a:spcPts val="0"/>
                        </a:spcBef>
                        <a:spcAft>
                          <a:spcPts val="0"/>
                        </a:spcAft>
                        <a:buNone/>
                      </a:pPr>
                      <a:r>
                        <a:rPr b="1" lang="es"/>
                        <a:t>Alias</a:t>
                      </a:r>
                      <a:endParaRPr b="1"/>
                    </a:p>
                  </a:txBody>
                  <a:tcPr marT="63500" marB="63500" marR="63500" marL="63500">
                    <a:solidFill>
                      <a:srgbClr val="CCCCCC"/>
                    </a:solidFill>
                  </a:tcPr>
                </a:tc>
                <a:tc>
                  <a:txBody>
                    <a:bodyPr/>
                    <a:lstStyle/>
                    <a:p>
                      <a:pPr indent="0" lvl="0" marL="0" rtl="0" algn="l">
                        <a:spcBef>
                          <a:spcPts val="0"/>
                        </a:spcBef>
                        <a:spcAft>
                          <a:spcPts val="0"/>
                        </a:spcAft>
                        <a:buNone/>
                      </a:pPr>
                      <a:r>
                        <a:rPr b="1" lang="es"/>
                        <a:t>Descripción</a:t>
                      </a:r>
                      <a:endParaRPr b="1"/>
                    </a:p>
                  </a:txBody>
                  <a:tcPr marT="63500" marB="63500" marR="63500" marL="63500">
                    <a:solidFill>
                      <a:srgbClr val="CCCCCC"/>
                    </a:solidFill>
                  </a:tcPr>
                </a:tc>
              </a:tr>
              <a:tr h="1226350">
                <a:tc>
                  <a:txBody>
                    <a:bodyPr/>
                    <a:lstStyle/>
                    <a:p>
                      <a:pPr indent="0" lvl="0" marL="0" rtl="0" algn="l">
                        <a:spcBef>
                          <a:spcPts val="0"/>
                        </a:spcBef>
                        <a:spcAft>
                          <a:spcPts val="0"/>
                        </a:spcAft>
                        <a:buNone/>
                      </a:pPr>
                      <a:r>
                        <a:rPr lang="es"/>
                        <a:t>r0</a:t>
                      </a:r>
                      <a:endParaRPr/>
                    </a:p>
                  </a:txBody>
                  <a:tcPr marT="63500" marB="63500" marR="63500" marL="63500"/>
                </a:tc>
                <a:tc>
                  <a:txBody>
                    <a:bodyPr/>
                    <a:lstStyle/>
                    <a:p>
                      <a:pPr indent="0" lvl="0" marL="0" rtl="0" algn="l">
                        <a:spcBef>
                          <a:spcPts val="0"/>
                        </a:spcBef>
                        <a:spcAft>
                          <a:spcPts val="0"/>
                        </a:spcAft>
                        <a:buNone/>
                      </a:pPr>
                      <a:r>
                        <a:rPr lang="es"/>
                        <a:t>rax</a:t>
                      </a:r>
                      <a:endParaRPr/>
                    </a:p>
                  </a:txBody>
                  <a:tcPr marT="63500" marB="63500" marR="63500" marL="63500"/>
                </a:tc>
                <a:tc>
                  <a:txBody>
                    <a:bodyPr/>
                    <a:lstStyle/>
                    <a:p>
                      <a:pPr indent="0" lvl="0" marL="0" rtl="0" algn="l">
                        <a:spcBef>
                          <a:spcPts val="0"/>
                        </a:spcBef>
                        <a:spcAft>
                          <a:spcPts val="0"/>
                        </a:spcAft>
                        <a:buNone/>
                      </a:pPr>
                      <a:r>
                        <a:rPr lang="es"/>
                        <a:t>Tipo de "acumulador", utilizado en instrucciones aritméticas. Por ejemplo, una instrucción div se usa para dividir dos enteros. Acepta un operando y usa rax implícitamente como el segundo. Después de ejecutar div rcx, un gran número de 128 bits de ancho, almacenado en partes en dos registros rdx y rax se divide por rcx y el resultado se almacena nuevamente en rax.</a:t>
                      </a:r>
                      <a:endParaRPr/>
                    </a:p>
                  </a:txBody>
                  <a:tcPr marT="63500" marB="63500" marR="63500" marL="63500"/>
                </a:tc>
              </a:tr>
              <a:tr h="570100">
                <a:tc>
                  <a:txBody>
                    <a:bodyPr/>
                    <a:lstStyle/>
                    <a:p>
                      <a:pPr indent="0" lvl="0" marL="0" rtl="0" algn="l">
                        <a:spcBef>
                          <a:spcPts val="0"/>
                        </a:spcBef>
                        <a:spcAft>
                          <a:spcPts val="0"/>
                        </a:spcAft>
                        <a:buNone/>
                      </a:pPr>
                      <a:r>
                        <a:rPr lang="es"/>
                        <a:t>r3</a:t>
                      </a:r>
                      <a:endParaRPr/>
                    </a:p>
                  </a:txBody>
                  <a:tcPr marT="63500" marB="63500" marR="63500" marL="63500"/>
                </a:tc>
                <a:tc>
                  <a:txBody>
                    <a:bodyPr/>
                    <a:lstStyle/>
                    <a:p>
                      <a:pPr indent="0" lvl="0" marL="0" rtl="0" algn="l">
                        <a:spcBef>
                          <a:spcPts val="0"/>
                        </a:spcBef>
                        <a:spcAft>
                          <a:spcPts val="0"/>
                        </a:spcAft>
                        <a:buNone/>
                      </a:pPr>
                      <a:r>
                        <a:rPr lang="es"/>
                        <a:t>rbx</a:t>
                      </a:r>
                      <a:endParaRPr/>
                    </a:p>
                  </a:txBody>
                  <a:tcPr marT="63500" marB="63500" marR="63500" marL="63500"/>
                </a:tc>
                <a:tc>
                  <a:txBody>
                    <a:bodyPr/>
                    <a:lstStyle/>
                    <a:p>
                      <a:pPr indent="0" lvl="0" marL="0" rtl="0" algn="l">
                        <a:spcBef>
                          <a:spcPts val="0"/>
                        </a:spcBef>
                        <a:spcAft>
                          <a:spcPts val="0"/>
                        </a:spcAft>
                        <a:buNone/>
                      </a:pPr>
                      <a:r>
                        <a:rPr lang="es"/>
                        <a:t>Base de registro. Se utilizó para el direccionamiento base en los primeros modelos de procesador.</a:t>
                      </a:r>
                      <a:endParaRPr/>
                    </a:p>
                  </a:txBody>
                  <a:tcPr marT="63500" marB="63500" marR="63500" marL="63500"/>
                </a:tc>
              </a:tr>
              <a:tr h="445750">
                <a:tc>
                  <a:txBody>
                    <a:bodyPr/>
                    <a:lstStyle/>
                    <a:p>
                      <a:pPr indent="0" lvl="0" marL="0" rtl="0" algn="l">
                        <a:spcBef>
                          <a:spcPts val="0"/>
                        </a:spcBef>
                        <a:spcAft>
                          <a:spcPts val="0"/>
                        </a:spcAft>
                        <a:buNone/>
                      </a:pPr>
                      <a:r>
                        <a:rPr lang="es"/>
                        <a:t>r1</a:t>
                      </a:r>
                      <a:endParaRPr/>
                    </a:p>
                  </a:txBody>
                  <a:tcPr marT="63500" marB="63500" marR="63500" marL="63500"/>
                </a:tc>
                <a:tc>
                  <a:txBody>
                    <a:bodyPr/>
                    <a:lstStyle/>
                    <a:p>
                      <a:pPr indent="0" lvl="0" marL="0" rtl="0" algn="l">
                        <a:spcBef>
                          <a:spcPts val="0"/>
                        </a:spcBef>
                        <a:spcAft>
                          <a:spcPts val="0"/>
                        </a:spcAft>
                        <a:buNone/>
                      </a:pPr>
                      <a:r>
                        <a:rPr lang="es"/>
                        <a:t>rcx</a:t>
                      </a:r>
                      <a:endParaRPr/>
                    </a:p>
                  </a:txBody>
                  <a:tcPr marT="63500" marB="63500" marR="63500" marL="63500"/>
                </a:tc>
                <a:tc>
                  <a:txBody>
                    <a:bodyPr/>
                    <a:lstStyle/>
                    <a:p>
                      <a:pPr indent="0" lvl="0" marL="0" rtl="0" algn="l">
                        <a:spcBef>
                          <a:spcPts val="0"/>
                        </a:spcBef>
                        <a:spcAft>
                          <a:spcPts val="0"/>
                        </a:spcAft>
                        <a:buNone/>
                      </a:pPr>
                      <a:r>
                        <a:rPr lang="es"/>
                        <a:t>Se usa para ciclos (por ejemplo, en bucle).</a:t>
                      </a:r>
                      <a:endParaRPr/>
                    </a:p>
                  </a:txBody>
                  <a:tcPr marT="63500" marB="63500" marR="63500" marL="63500"/>
                </a:tc>
              </a:tr>
              <a:tr h="445750">
                <a:tc>
                  <a:txBody>
                    <a:bodyPr/>
                    <a:lstStyle/>
                    <a:p>
                      <a:pPr indent="0" lvl="0" marL="0" rtl="0" algn="l">
                        <a:spcBef>
                          <a:spcPts val="0"/>
                        </a:spcBef>
                        <a:spcAft>
                          <a:spcPts val="0"/>
                        </a:spcAft>
                        <a:buNone/>
                      </a:pPr>
                      <a:r>
                        <a:rPr lang="es"/>
                        <a:t>r2</a:t>
                      </a:r>
                      <a:endParaRPr/>
                    </a:p>
                  </a:txBody>
                  <a:tcPr marT="63500" marB="63500" marR="63500" marL="63500"/>
                </a:tc>
                <a:tc>
                  <a:txBody>
                    <a:bodyPr/>
                    <a:lstStyle/>
                    <a:p>
                      <a:pPr indent="0" lvl="0" marL="0" rtl="0" algn="l">
                        <a:spcBef>
                          <a:spcPts val="0"/>
                        </a:spcBef>
                        <a:spcAft>
                          <a:spcPts val="0"/>
                        </a:spcAft>
                        <a:buNone/>
                      </a:pPr>
                      <a:r>
                        <a:rPr lang="es"/>
                        <a:t>rdx</a:t>
                      </a:r>
                      <a:endParaRPr/>
                    </a:p>
                  </a:txBody>
                  <a:tcPr marT="63500" marB="63500" marR="63500" marL="63500"/>
                </a:tc>
                <a:tc>
                  <a:txBody>
                    <a:bodyPr/>
                    <a:lstStyle/>
                    <a:p>
                      <a:pPr indent="0" lvl="0" marL="0" rtl="0" algn="l">
                        <a:spcBef>
                          <a:spcPts val="0"/>
                        </a:spcBef>
                        <a:spcAft>
                          <a:spcPts val="0"/>
                        </a:spcAft>
                        <a:buNone/>
                      </a:pPr>
                      <a:r>
                        <a:rPr lang="es"/>
                        <a:t>Almacena datos durante las operaciones de entrada / salida.</a:t>
                      </a:r>
                      <a:endParaRPr/>
                    </a:p>
                  </a:txBody>
                  <a:tcPr marT="63500" marB="63500" marR="63500" marL="63500"/>
                </a:tc>
              </a:tr>
              <a:tr h="570100">
                <a:tc>
                  <a:txBody>
                    <a:bodyPr/>
                    <a:lstStyle/>
                    <a:p>
                      <a:pPr indent="0" lvl="0" marL="0" rtl="0" algn="l">
                        <a:spcBef>
                          <a:spcPts val="0"/>
                        </a:spcBef>
                        <a:spcAft>
                          <a:spcPts val="0"/>
                        </a:spcAft>
                        <a:buNone/>
                      </a:pPr>
                      <a:r>
                        <a:rPr lang="es"/>
                        <a:t>r4</a:t>
                      </a:r>
                      <a:endParaRPr/>
                    </a:p>
                  </a:txBody>
                  <a:tcPr marT="63500" marB="63500" marR="63500" marL="63500"/>
                </a:tc>
                <a:tc>
                  <a:txBody>
                    <a:bodyPr/>
                    <a:lstStyle/>
                    <a:p>
                      <a:pPr indent="0" lvl="0" marL="0" rtl="0" algn="l">
                        <a:spcBef>
                          <a:spcPts val="0"/>
                        </a:spcBef>
                        <a:spcAft>
                          <a:spcPts val="0"/>
                        </a:spcAft>
                        <a:buNone/>
                      </a:pPr>
                      <a:r>
                        <a:rPr lang="es"/>
                        <a:t>rsp</a:t>
                      </a:r>
                      <a:endParaRPr/>
                    </a:p>
                  </a:txBody>
                  <a:tcPr marT="63500" marB="63500" marR="63500" marL="63500"/>
                </a:tc>
                <a:tc>
                  <a:txBody>
                    <a:bodyPr/>
                    <a:lstStyle/>
                    <a:p>
                      <a:pPr indent="0" lvl="0" marL="0" rtl="0" algn="l">
                        <a:spcBef>
                          <a:spcPts val="0"/>
                        </a:spcBef>
                        <a:spcAft>
                          <a:spcPts val="0"/>
                        </a:spcAft>
                        <a:buNone/>
                      </a:pPr>
                      <a:r>
                        <a:rPr lang="es"/>
                        <a:t>Almacena la dirección del elemento superior en la pila de hardware. Consulte la sección 1.5 "Pila de hardware".</a:t>
                      </a:r>
                      <a:endParaRPr/>
                    </a:p>
                  </a:txBody>
                  <a:tcPr marT="63500" marB="63500" marR="63500" marL="63500"/>
                </a:tc>
              </a:tr>
            </a:tbl>
          </a:graphicData>
        </a:graphic>
      </p:graphicFrame>
    </p:spTree>
  </p:cSld>
  <p:clrMapOvr>
    <a:masterClrMapping/>
  </p:clrMapOvr>
  <mc:AlternateContent>
    <mc:Choice Requires="p14">
      <p:transition p14:dur="200">
        <p:push dir="r"/>
      </p:transition>
    </mc:Choice>
    <mc:Fallback>
      <p:transition>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aradigm">
  <a:themeElements>
    <a:clrScheme name="Paradigm">
      <a:dk1>
        <a:srgbClr val="31394D"/>
      </a:dk1>
      <a:lt1>
        <a:srgbClr val="FFFFFF"/>
      </a:lt1>
      <a:dk2>
        <a:srgbClr val="666666"/>
      </a:dk2>
      <a:lt2>
        <a:srgbClr val="626B73"/>
      </a:lt2>
      <a:accent1>
        <a:srgbClr val="002F4A"/>
      </a:accent1>
      <a:accent2>
        <a:srgbClr val="D9C4B1"/>
      </a:accent2>
      <a:accent3>
        <a:srgbClr val="EDE3DA"/>
      </a:accent3>
      <a:accent4>
        <a:srgbClr val="B85741"/>
      </a:accent4>
      <a:accent5>
        <a:srgbClr val="009384"/>
      </a:accent5>
      <a:accent6>
        <a:srgbClr val="D0F6FF"/>
      </a:accent6>
      <a:hlink>
        <a:srgbClr val="009384"/>
      </a:hlink>
      <a:folHlink>
        <a:srgbClr val="00938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